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8"/>
  </p:notesMasterIdLst>
  <p:sldIdLst>
    <p:sldId id="261" r:id="rId2"/>
    <p:sldId id="256" r:id="rId3"/>
    <p:sldId id="257" r:id="rId4"/>
    <p:sldId id="259" r:id="rId5"/>
    <p:sldId id="258" r:id="rId6"/>
    <p:sldId id="262" r:id="rId7"/>
    <p:sldId id="260" r:id="rId8"/>
    <p:sldId id="263" r:id="rId9"/>
    <p:sldId id="267" r:id="rId10"/>
    <p:sldId id="268" r:id="rId11"/>
    <p:sldId id="269" r:id="rId12"/>
    <p:sldId id="264" r:id="rId13"/>
    <p:sldId id="265" r:id="rId14"/>
    <p:sldId id="270" r:id="rId15"/>
    <p:sldId id="266" r:id="rId16"/>
    <p:sldId id="27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1746" y="114"/>
      </p:cViewPr>
      <p:guideLst>
        <p:guide orient="horz" pos="482"/>
        <p:guide pos="33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7CC38-2301-4500-9477-7A186AF59E4E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B78B7-5C27-445F-991D-4C15BF1E0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979"/>
            <a:ext cx="9144000" cy="3527875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7000" y="189000"/>
            <a:ext cx="8543395" cy="3171249"/>
          </a:xfrm>
          <a:noFill/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82000" y="3609000"/>
            <a:ext cx="7920000" cy="2520000"/>
          </a:xfrm>
        </p:spPr>
        <p:txBody>
          <a:bodyPr>
            <a:normAutofit/>
          </a:bodyPr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2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B7AF5F-8494-40C6-A41F-EE9A756265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E3D719-50B4-4CDA-90D8-7EB7F6D8C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4" b="6823"/>
          <a:stretch/>
        </p:blipFill>
        <p:spPr>
          <a:xfrm>
            <a:off x="45269" y="1354239"/>
            <a:ext cx="9053465" cy="504476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20688"/>
            <a:ext cx="9144000" cy="1785169"/>
            <a:chOff x="0" y="-979"/>
            <a:chExt cx="9144000" cy="3527875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1143000" y="-2"/>
              <a:ext cx="8001000" cy="3526897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315495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26896 h 3526896"/>
                <a:gd name="connsiteX1" fmla="*/ 2701257 w 8001000"/>
                <a:gd name="connsiteY1" fmla="*/ 259740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44376 h 3544376"/>
                <a:gd name="connsiteX1" fmla="*/ 2820319 w 8001000"/>
                <a:gd name="connsiteY1" fmla="*/ 0 h 3544376"/>
                <a:gd name="connsiteX2" fmla="*/ 8001000 w 8001000"/>
                <a:gd name="connsiteY2" fmla="*/ 17480 h 3544376"/>
                <a:gd name="connsiteX3" fmla="*/ 8001000 w 8001000"/>
                <a:gd name="connsiteY3" fmla="*/ 3544376 h 3544376"/>
                <a:gd name="connsiteX4" fmla="*/ 0 w 8001000"/>
                <a:gd name="connsiteY4" fmla="*/ 3544376 h 3544376"/>
                <a:gd name="connsiteX0" fmla="*/ 0 w 8001000"/>
                <a:gd name="connsiteY0" fmla="*/ 3526896 h 3526896"/>
                <a:gd name="connsiteX1" fmla="*/ 2825082 w 8001000"/>
                <a:gd name="connsiteY1" fmla="*/ 207164 h 3526896"/>
                <a:gd name="connsiteX2" fmla="*/ 8001000 w 8001000"/>
                <a:gd name="connsiteY2" fmla="*/ 0 h 3526896"/>
                <a:gd name="connsiteX3" fmla="*/ 8001000 w 8001000"/>
                <a:gd name="connsiteY3" fmla="*/ 3526896 h 3526896"/>
                <a:gd name="connsiteX4" fmla="*/ 0 w 8001000"/>
                <a:gd name="connsiteY4" fmla="*/ 3526896 h 3526896"/>
                <a:gd name="connsiteX0" fmla="*/ 0 w 8001000"/>
                <a:gd name="connsiteY0" fmla="*/ 3539597 h 3539597"/>
                <a:gd name="connsiteX1" fmla="*/ 2844132 w 8001000"/>
                <a:gd name="connsiteY1" fmla="*/ 0 h 3539597"/>
                <a:gd name="connsiteX2" fmla="*/ 8001000 w 8001000"/>
                <a:gd name="connsiteY2" fmla="*/ 12701 h 3539597"/>
                <a:gd name="connsiteX3" fmla="*/ 8001000 w 8001000"/>
                <a:gd name="connsiteY3" fmla="*/ 3539597 h 3539597"/>
                <a:gd name="connsiteX4" fmla="*/ 0 w 8001000"/>
                <a:gd name="connsiteY4" fmla="*/ 3539597 h 353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7">
                  <a:moveTo>
                    <a:pt x="0" y="3539597"/>
                  </a:moveTo>
                  <a:cubicBezTo>
                    <a:pt x="122767" y="2626432"/>
                    <a:pt x="1138613" y="823850"/>
                    <a:pt x="2844132" y="0"/>
                  </a:cubicBezTo>
                  <a:lnTo>
                    <a:pt x="8001000" y="12701"/>
                  </a:lnTo>
                  <a:lnTo>
                    <a:pt x="8001000" y="3539597"/>
                  </a:lnTo>
                  <a:lnTo>
                    <a:pt x="0" y="3539597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5831998" y="-979"/>
              <a:ext cx="3312001" cy="3527875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2203286 w 4410000"/>
                <a:gd name="connsiteY2" fmla="*/ 8561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48158 w 4458158"/>
                <a:gd name="connsiteY0" fmla="*/ 3526896 h 3526896"/>
                <a:gd name="connsiteX1" fmla="*/ 2251444 w 4458158"/>
                <a:gd name="connsiteY1" fmla="*/ 2211 h 3526896"/>
                <a:gd name="connsiteX2" fmla="*/ 4458158 w 4458158"/>
                <a:gd name="connsiteY2" fmla="*/ 0 h 3526896"/>
                <a:gd name="connsiteX3" fmla="*/ 4458158 w 4458158"/>
                <a:gd name="connsiteY3" fmla="*/ 3526896 h 3526896"/>
                <a:gd name="connsiteX4" fmla="*/ 48158 w 4458158"/>
                <a:gd name="connsiteY4" fmla="*/ 3526896 h 3526896"/>
                <a:gd name="connsiteX0" fmla="*/ 40523 w 4450523"/>
                <a:gd name="connsiteY0" fmla="*/ 3526896 h 3526896"/>
                <a:gd name="connsiteX1" fmla="*/ 2243809 w 4450523"/>
                <a:gd name="connsiteY1" fmla="*/ 2211 h 3526896"/>
                <a:gd name="connsiteX2" fmla="*/ 4450523 w 4450523"/>
                <a:gd name="connsiteY2" fmla="*/ 0 h 3526896"/>
                <a:gd name="connsiteX3" fmla="*/ 4450523 w 4450523"/>
                <a:gd name="connsiteY3" fmla="*/ 3526896 h 3526896"/>
                <a:gd name="connsiteX4" fmla="*/ 40523 w 4450523"/>
                <a:gd name="connsiteY4" fmla="*/ 3526896 h 3526896"/>
                <a:gd name="connsiteX0" fmla="*/ -1 w 4409999"/>
                <a:gd name="connsiteY0" fmla="*/ 3526896 h 3526896"/>
                <a:gd name="connsiteX1" fmla="*/ 2203285 w 4409999"/>
                <a:gd name="connsiteY1" fmla="*/ 2211 h 3526896"/>
                <a:gd name="connsiteX2" fmla="*/ 4409999 w 4409999"/>
                <a:gd name="connsiteY2" fmla="*/ 0 h 3526896"/>
                <a:gd name="connsiteX3" fmla="*/ 4409999 w 4409999"/>
                <a:gd name="connsiteY3" fmla="*/ 3526896 h 3526896"/>
                <a:gd name="connsiteX4" fmla="*/ -1 w 4409999"/>
                <a:gd name="connsiteY4" fmla="*/ 3526896 h 3526896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  <a:gd name="connsiteX0" fmla="*/ 0 w 4410000"/>
                <a:gd name="connsiteY0" fmla="*/ 3534227 h 3534227"/>
                <a:gd name="connsiteX1" fmla="*/ 2187432 w 4410000"/>
                <a:gd name="connsiteY1" fmla="*/ 0 h 3534227"/>
                <a:gd name="connsiteX2" fmla="*/ 4410000 w 4410000"/>
                <a:gd name="connsiteY2" fmla="*/ 7331 h 3534227"/>
                <a:gd name="connsiteX3" fmla="*/ 4410000 w 4410000"/>
                <a:gd name="connsiteY3" fmla="*/ 3534227 h 3534227"/>
                <a:gd name="connsiteX4" fmla="*/ 0 w 4410000"/>
                <a:gd name="connsiteY4" fmla="*/ 3534227 h 353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00" h="3534227">
                  <a:moveTo>
                    <a:pt x="0" y="3534227"/>
                  </a:moveTo>
                  <a:cubicBezTo>
                    <a:pt x="1240723" y="2707067"/>
                    <a:pt x="2340130" y="891248"/>
                    <a:pt x="2187432" y="0"/>
                  </a:cubicBezTo>
                  <a:lnTo>
                    <a:pt x="4410000" y="7331"/>
                  </a:lnTo>
                  <a:lnTo>
                    <a:pt x="4410000" y="3534227"/>
                  </a:lnTo>
                  <a:lnTo>
                    <a:pt x="0" y="3534227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172000" y="0"/>
              <a:ext cx="971999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591437 w 2976437"/>
                <a:gd name="connsiteY0" fmla="*/ 3526896 h 3526896"/>
                <a:gd name="connsiteX1" fmla="*/ 1147637 w 2976437"/>
                <a:gd name="connsiteY1" fmla="*/ 0 h 3526896"/>
                <a:gd name="connsiteX2" fmla="*/ 2976437 w 2976437"/>
                <a:gd name="connsiteY2" fmla="*/ 0 h 3526896"/>
                <a:gd name="connsiteX3" fmla="*/ 2976437 w 2976437"/>
                <a:gd name="connsiteY3" fmla="*/ 3526896 h 3526896"/>
                <a:gd name="connsiteX4" fmla="*/ 591437 w 2976437"/>
                <a:gd name="connsiteY4" fmla="*/ 3526896 h 3526896"/>
                <a:gd name="connsiteX0" fmla="*/ 1009556 w 3394556"/>
                <a:gd name="connsiteY0" fmla="*/ 3526896 h 3526896"/>
                <a:gd name="connsiteX1" fmla="*/ 1565756 w 3394556"/>
                <a:gd name="connsiteY1" fmla="*/ 0 h 3526896"/>
                <a:gd name="connsiteX2" fmla="*/ 3394556 w 3394556"/>
                <a:gd name="connsiteY2" fmla="*/ 0 h 3526896"/>
                <a:gd name="connsiteX3" fmla="*/ 3394556 w 3394556"/>
                <a:gd name="connsiteY3" fmla="*/ 3526896 h 3526896"/>
                <a:gd name="connsiteX4" fmla="*/ 1009556 w 3394556"/>
                <a:gd name="connsiteY4" fmla="*/ 3526896 h 3526896"/>
                <a:gd name="connsiteX0" fmla="*/ 919410 w 3304410"/>
                <a:gd name="connsiteY0" fmla="*/ 3526896 h 3526896"/>
                <a:gd name="connsiteX1" fmla="*/ 1475610 w 3304410"/>
                <a:gd name="connsiteY1" fmla="*/ 0 h 3526896"/>
                <a:gd name="connsiteX2" fmla="*/ 3304410 w 3304410"/>
                <a:gd name="connsiteY2" fmla="*/ 0 h 3526896"/>
                <a:gd name="connsiteX3" fmla="*/ 3304410 w 3304410"/>
                <a:gd name="connsiteY3" fmla="*/ 3526896 h 3526896"/>
                <a:gd name="connsiteX4" fmla="*/ 919410 w 3304410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4410" h="3526896">
                  <a:moveTo>
                    <a:pt x="919410" y="3526896"/>
                  </a:moveTo>
                  <a:cubicBezTo>
                    <a:pt x="-761507" y="2688704"/>
                    <a:pt x="126859" y="1195912"/>
                    <a:pt x="1475610" y="0"/>
                  </a:cubicBezTo>
                  <a:lnTo>
                    <a:pt x="3304410" y="0"/>
                  </a:lnTo>
                  <a:lnTo>
                    <a:pt x="3304410" y="3526896"/>
                  </a:lnTo>
                  <a:lnTo>
                    <a:pt x="91941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97001" y="2562998"/>
            <a:ext cx="6858000" cy="245766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001" y="778325"/>
            <a:ext cx="8550000" cy="1461249"/>
          </a:xfrm>
          <a:noFill/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A9D6D90-54EB-481A-8744-F6544B1B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38FDD4-E44A-404F-A666-04ABF98CCC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0" y="6437976"/>
            <a:ext cx="2210394" cy="3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3F0163-F249-4D5F-9CC3-A42FB148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" y="639000"/>
            <a:ext cx="8987368" cy="5868000"/>
          </a:xfrm>
        </p:spPr>
        <p:txBody>
          <a:bodyPr>
            <a:noAutofit/>
          </a:bodyPr>
          <a:lstStyle>
            <a:lvl1pPr marL="266700" indent="-266700">
              <a:lnSpc>
                <a:spcPct val="110000"/>
              </a:lnSpc>
              <a:defRPr sz="22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34988" indent="-258763">
              <a:lnSpc>
                <a:spcPct val="110000"/>
              </a:lnSpc>
              <a:defRPr sz="20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1688" indent="-249238">
              <a:lnSpc>
                <a:spcPct val="110000"/>
              </a:lnSpc>
              <a:defRPr sz="18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77913" indent="-250825">
              <a:lnSpc>
                <a:spcPct val="110000"/>
              </a:lnSpc>
              <a:defRPr sz="16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58888" indent="-239713">
              <a:lnSpc>
                <a:spcPct val="110000"/>
              </a:lnSpc>
              <a:defRPr sz="1400">
                <a:solidFill>
                  <a:srgbClr val="21272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9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62999" y="504000"/>
            <a:ext cx="9108000" cy="72000"/>
            <a:chOff x="0" y="0"/>
            <a:chExt cx="9144001" cy="352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144000" cy="3526896"/>
            </a:xfrm>
            <a:prstGeom prst="rect">
              <a:avLst/>
            </a:prstGeom>
            <a:solidFill>
              <a:srgbClr val="1AA5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18"/>
            <p:cNvSpPr/>
            <p:nvPr userDrawn="1"/>
          </p:nvSpPr>
          <p:spPr>
            <a:xfrm>
              <a:off x="6327000" y="0"/>
              <a:ext cx="2817000" cy="3526896"/>
            </a:xfrm>
            <a:custGeom>
              <a:avLst/>
              <a:gdLst>
                <a:gd name="connsiteX0" fmla="*/ 0 w 8001000"/>
                <a:gd name="connsiteY0" fmla="*/ 0 h 3526896"/>
                <a:gd name="connsiteX1" fmla="*/ 8001000 w 8001000"/>
                <a:gd name="connsiteY1" fmla="*/ 0 h 3526896"/>
                <a:gd name="connsiteX2" fmla="*/ 8001000 w 8001000"/>
                <a:gd name="connsiteY2" fmla="*/ 3526896 h 3526896"/>
                <a:gd name="connsiteX3" fmla="*/ 0 w 8001000"/>
                <a:gd name="connsiteY3" fmla="*/ 3526896 h 3526896"/>
                <a:gd name="connsiteX4" fmla="*/ 0 w 8001000"/>
                <a:gd name="connsiteY4" fmla="*/ 0 h 3526896"/>
                <a:gd name="connsiteX0" fmla="*/ 0 w 8001000"/>
                <a:gd name="connsiteY0" fmla="*/ 12700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5" fmla="*/ 0 w 8001000"/>
                <a:gd name="connsiteY5" fmla="*/ 12700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2101850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  <a:gd name="connsiteX0" fmla="*/ 0 w 8001000"/>
                <a:gd name="connsiteY0" fmla="*/ 3539596 h 3539596"/>
                <a:gd name="connsiteX1" fmla="*/ 3375601 w 8001000"/>
                <a:gd name="connsiteY1" fmla="*/ 0 h 3539596"/>
                <a:gd name="connsiteX2" fmla="*/ 8001000 w 8001000"/>
                <a:gd name="connsiteY2" fmla="*/ 12700 h 3539596"/>
                <a:gd name="connsiteX3" fmla="*/ 8001000 w 8001000"/>
                <a:gd name="connsiteY3" fmla="*/ 3539596 h 3539596"/>
                <a:gd name="connsiteX4" fmla="*/ 0 w 8001000"/>
                <a:gd name="connsiteY4" fmla="*/ 3539596 h 353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1000" h="3539596">
                  <a:moveTo>
                    <a:pt x="0" y="3539596"/>
                  </a:moveTo>
                  <a:cubicBezTo>
                    <a:pt x="122767" y="2626431"/>
                    <a:pt x="708284" y="755637"/>
                    <a:pt x="3375601" y="0"/>
                  </a:cubicBezTo>
                  <a:lnTo>
                    <a:pt x="8001000" y="12700"/>
                  </a:lnTo>
                  <a:lnTo>
                    <a:pt x="8001000" y="3539596"/>
                  </a:lnTo>
                  <a:lnTo>
                    <a:pt x="0" y="3539596"/>
                  </a:lnTo>
                  <a:close/>
                </a:path>
              </a:pathLst>
            </a:custGeom>
            <a:solidFill>
              <a:srgbClr val="06A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20"/>
            <p:cNvSpPr/>
            <p:nvPr userDrawn="1"/>
          </p:nvSpPr>
          <p:spPr>
            <a:xfrm>
              <a:off x="7272000" y="0"/>
              <a:ext cx="1871999" cy="3526896"/>
            </a:xfrm>
            <a:custGeom>
              <a:avLst/>
              <a:gdLst>
                <a:gd name="connsiteX0" fmla="*/ 0 w 4410000"/>
                <a:gd name="connsiteY0" fmla="*/ 0 h 3526896"/>
                <a:gd name="connsiteX1" fmla="*/ 4410000 w 4410000"/>
                <a:gd name="connsiteY1" fmla="*/ 0 h 3526896"/>
                <a:gd name="connsiteX2" fmla="*/ 4410000 w 4410000"/>
                <a:gd name="connsiteY2" fmla="*/ 3526896 h 3526896"/>
                <a:gd name="connsiteX3" fmla="*/ 0 w 4410000"/>
                <a:gd name="connsiteY3" fmla="*/ 3526896 h 3526896"/>
                <a:gd name="connsiteX4" fmla="*/ 0 w 4410000"/>
                <a:gd name="connsiteY4" fmla="*/ 0 h 3526896"/>
                <a:gd name="connsiteX0" fmla="*/ 0 w 4410000"/>
                <a:gd name="connsiteY0" fmla="*/ 6350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5" fmla="*/ 0 w 4410000"/>
                <a:gd name="connsiteY5" fmla="*/ 6350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230800 w 4410000"/>
                <a:gd name="connsiteY1" fmla="*/ 0 h 3533246"/>
                <a:gd name="connsiteX2" fmla="*/ 942000 w 4410000"/>
                <a:gd name="connsiteY2" fmla="*/ 0 h 3533246"/>
                <a:gd name="connsiteX3" fmla="*/ 4410000 w 4410000"/>
                <a:gd name="connsiteY3" fmla="*/ 6350 h 3533246"/>
                <a:gd name="connsiteX4" fmla="*/ 4410000 w 4410000"/>
                <a:gd name="connsiteY4" fmla="*/ 3533246 h 3533246"/>
                <a:gd name="connsiteX5" fmla="*/ 0 w 4410000"/>
                <a:gd name="connsiteY5" fmla="*/ 3533246 h 3533246"/>
                <a:gd name="connsiteX0" fmla="*/ 200186 w 4610186"/>
                <a:gd name="connsiteY0" fmla="*/ 3533246 h 3533246"/>
                <a:gd name="connsiteX1" fmla="*/ 1142186 w 4610186"/>
                <a:gd name="connsiteY1" fmla="*/ 0 h 3533246"/>
                <a:gd name="connsiteX2" fmla="*/ 4610186 w 4610186"/>
                <a:gd name="connsiteY2" fmla="*/ 6350 h 3533246"/>
                <a:gd name="connsiteX3" fmla="*/ 4610186 w 4610186"/>
                <a:gd name="connsiteY3" fmla="*/ 3533246 h 3533246"/>
                <a:gd name="connsiteX4" fmla="*/ 200186 w 4610186"/>
                <a:gd name="connsiteY4" fmla="*/ 3533246 h 3533246"/>
                <a:gd name="connsiteX0" fmla="*/ 107114 w 4517114"/>
                <a:gd name="connsiteY0" fmla="*/ 3533246 h 3533246"/>
                <a:gd name="connsiteX1" fmla="*/ 1049114 w 4517114"/>
                <a:gd name="connsiteY1" fmla="*/ 0 h 3533246"/>
                <a:gd name="connsiteX2" fmla="*/ 4517114 w 4517114"/>
                <a:gd name="connsiteY2" fmla="*/ 6350 h 3533246"/>
                <a:gd name="connsiteX3" fmla="*/ 4517114 w 4517114"/>
                <a:gd name="connsiteY3" fmla="*/ 3533246 h 3533246"/>
                <a:gd name="connsiteX4" fmla="*/ 107114 w 4517114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942000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4410000"/>
                <a:gd name="connsiteY0" fmla="*/ 3533246 h 3533246"/>
                <a:gd name="connsiteX1" fmla="*/ 1370984 w 4410000"/>
                <a:gd name="connsiteY1" fmla="*/ 0 h 3533246"/>
                <a:gd name="connsiteX2" fmla="*/ 4410000 w 4410000"/>
                <a:gd name="connsiteY2" fmla="*/ 6350 h 3533246"/>
                <a:gd name="connsiteX3" fmla="*/ 4410000 w 4410000"/>
                <a:gd name="connsiteY3" fmla="*/ 3533246 h 3533246"/>
                <a:gd name="connsiteX4" fmla="*/ 0 w 4410000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  <a:gd name="connsiteX0" fmla="*/ 0 w 5062039"/>
                <a:gd name="connsiteY0" fmla="*/ 3533246 h 3533246"/>
                <a:gd name="connsiteX1" fmla="*/ 2023023 w 5062039"/>
                <a:gd name="connsiteY1" fmla="*/ 0 h 3533246"/>
                <a:gd name="connsiteX2" fmla="*/ 5062039 w 5062039"/>
                <a:gd name="connsiteY2" fmla="*/ 6350 h 3533246"/>
                <a:gd name="connsiteX3" fmla="*/ 5062039 w 5062039"/>
                <a:gd name="connsiteY3" fmla="*/ 3533246 h 3533246"/>
                <a:gd name="connsiteX4" fmla="*/ 0 w 5062039"/>
                <a:gd name="connsiteY4" fmla="*/ 3533246 h 35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039" h="3533246">
                  <a:moveTo>
                    <a:pt x="0" y="3533246"/>
                  </a:moveTo>
                  <a:cubicBezTo>
                    <a:pt x="1833378" y="2166276"/>
                    <a:pt x="2545168" y="995521"/>
                    <a:pt x="2023023" y="0"/>
                  </a:cubicBezTo>
                  <a:lnTo>
                    <a:pt x="5062039" y="6350"/>
                  </a:lnTo>
                  <a:lnTo>
                    <a:pt x="5062039" y="3533246"/>
                  </a:lnTo>
                  <a:lnTo>
                    <a:pt x="0" y="3533246"/>
                  </a:lnTo>
                  <a:close/>
                </a:path>
              </a:pathLst>
            </a:custGeom>
            <a:solidFill>
              <a:srgbClr val="3B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9"/>
            <p:cNvSpPr/>
            <p:nvPr userDrawn="1"/>
          </p:nvSpPr>
          <p:spPr>
            <a:xfrm>
              <a:off x="8487000" y="0"/>
              <a:ext cx="657001" cy="3526896"/>
            </a:xfrm>
            <a:custGeom>
              <a:avLst/>
              <a:gdLst>
                <a:gd name="connsiteX0" fmla="*/ 0 w 2385000"/>
                <a:gd name="connsiteY0" fmla="*/ 0 h 3526896"/>
                <a:gd name="connsiteX1" fmla="*/ 2385000 w 2385000"/>
                <a:gd name="connsiteY1" fmla="*/ 0 h 3526896"/>
                <a:gd name="connsiteX2" fmla="*/ 2385000 w 2385000"/>
                <a:gd name="connsiteY2" fmla="*/ 3526896 h 3526896"/>
                <a:gd name="connsiteX3" fmla="*/ 0 w 2385000"/>
                <a:gd name="connsiteY3" fmla="*/ 3526896 h 3526896"/>
                <a:gd name="connsiteX4" fmla="*/ 0 w 2385000"/>
                <a:gd name="connsiteY4" fmla="*/ 0 h 3526896"/>
                <a:gd name="connsiteX0" fmla="*/ 0 w 2385000"/>
                <a:gd name="connsiteY0" fmla="*/ 0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5" fmla="*/ 0 w 2385000"/>
                <a:gd name="connsiteY5" fmla="*/ 0 h 3526896"/>
                <a:gd name="connsiteX0" fmla="*/ 0 w 2385000"/>
                <a:gd name="connsiteY0" fmla="*/ 3526896 h 3526896"/>
                <a:gd name="connsiteX1" fmla="*/ 556200 w 2385000"/>
                <a:gd name="connsiteY1" fmla="*/ 0 h 3526896"/>
                <a:gd name="connsiteX2" fmla="*/ 2385000 w 2385000"/>
                <a:gd name="connsiteY2" fmla="*/ 0 h 3526896"/>
                <a:gd name="connsiteX3" fmla="*/ 2385000 w 2385000"/>
                <a:gd name="connsiteY3" fmla="*/ 3526896 h 3526896"/>
                <a:gd name="connsiteX4" fmla="*/ 0 w 2385000"/>
                <a:gd name="connsiteY4" fmla="*/ 3526896 h 3526896"/>
                <a:gd name="connsiteX0" fmla="*/ 24789 w 2409789"/>
                <a:gd name="connsiteY0" fmla="*/ 3526896 h 3526896"/>
                <a:gd name="connsiteX1" fmla="*/ 580989 w 2409789"/>
                <a:gd name="connsiteY1" fmla="*/ 0 h 3526896"/>
                <a:gd name="connsiteX2" fmla="*/ 2409789 w 2409789"/>
                <a:gd name="connsiteY2" fmla="*/ 0 h 3526896"/>
                <a:gd name="connsiteX3" fmla="*/ 2409789 w 2409789"/>
                <a:gd name="connsiteY3" fmla="*/ 3526896 h 3526896"/>
                <a:gd name="connsiteX4" fmla="*/ 24789 w 2409789"/>
                <a:gd name="connsiteY4" fmla="*/ 3526896 h 3526896"/>
                <a:gd name="connsiteX0" fmla="*/ 375359 w 2760359"/>
                <a:gd name="connsiteY0" fmla="*/ 3526896 h 3526896"/>
                <a:gd name="connsiteX1" fmla="*/ 931559 w 2760359"/>
                <a:gd name="connsiteY1" fmla="*/ 0 h 3526896"/>
                <a:gd name="connsiteX2" fmla="*/ 2760359 w 2760359"/>
                <a:gd name="connsiteY2" fmla="*/ 0 h 3526896"/>
                <a:gd name="connsiteX3" fmla="*/ 2760359 w 2760359"/>
                <a:gd name="connsiteY3" fmla="*/ 3526896 h 3526896"/>
                <a:gd name="connsiteX4" fmla="*/ 375359 w 2760359"/>
                <a:gd name="connsiteY4" fmla="*/ 3526896 h 3526896"/>
                <a:gd name="connsiteX0" fmla="*/ 270795 w 2655795"/>
                <a:gd name="connsiteY0" fmla="*/ 3526896 h 3526896"/>
                <a:gd name="connsiteX1" fmla="*/ 826995 w 2655795"/>
                <a:gd name="connsiteY1" fmla="*/ 0 h 3526896"/>
                <a:gd name="connsiteX2" fmla="*/ 2655795 w 2655795"/>
                <a:gd name="connsiteY2" fmla="*/ 0 h 3526896"/>
                <a:gd name="connsiteX3" fmla="*/ 2655795 w 2655795"/>
                <a:gd name="connsiteY3" fmla="*/ 3526896 h 3526896"/>
                <a:gd name="connsiteX4" fmla="*/ 270795 w 2655795"/>
                <a:gd name="connsiteY4" fmla="*/ 3526896 h 3526896"/>
                <a:gd name="connsiteX0" fmla="*/ 81146 w 2466146"/>
                <a:gd name="connsiteY0" fmla="*/ 3526896 h 3526896"/>
                <a:gd name="connsiteX1" fmla="*/ 637346 w 2466146"/>
                <a:gd name="connsiteY1" fmla="*/ 0 h 3526896"/>
                <a:gd name="connsiteX2" fmla="*/ 2466146 w 2466146"/>
                <a:gd name="connsiteY2" fmla="*/ 0 h 3526896"/>
                <a:gd name="connsiteX3" fmla="*/ 2466146 w 2466146"/>
                <a:gd name="connsiteY3" fmla="*/ 3526896 h 3526896"/>
                <a:gd name="connsiteX4" fmla="*/ 81146 w 2466146"/>
                <a:gd name="connsiteY4" fmla="*/ 3526896 h 3526896"/>
                <a:gd name="connsiteX0" fmla="*/ 45620 w 2430620"/>
                <a:gd name="connsiteY0" fmla="*/ 3526896 h 3526896"/>
                <a:gd name="connsiteX1" fmla="*/ 984498 w 2430620"/>
                <a:gd name="connsiteY1" fmla="*/ 0 h 3526896"/>
                <a:gd name="connsiteX2" fmla="*/ 2430620 w 2430620"/>
                <a:gd name="connsiteY2" fmla="*/ 0 h 3526896"/>
                <a:gd name="connsiteX3" fmla="*/ 2430620 w 2430620"/>
                <a:gd name="connsiteY3" fmla="*/ 3526896 h 3526896"/>
                <a:gd name="connsiteX4" fmla="*/ 45620 w 2430620"/>
                <a:gd name="connsiteY4" fmla="*/ 3526896 h 3526896"/>
                <a:gd name="connsiteX0" fmla="*/ 17527 w 3717986"/>
                <a:gd name="connsiteY0" fmla="*/ 3526896 h 3526896"/>
                <a:gd name="connsiteX1" fmla="*/ 2271864 w 3717986"/>
                <a:gd name="connsiteY1" fmla="*/ 0 h 3526896"/>
                <a:gd name="connsiteX2" fmla="*/ 3717986 w 3717986"/>
                <a:gd name="connsiteY2" fmla="*/ 0 h 3526896"/>
                <a:gd name="connsiteX3" fmla="*/ 3717986 w 3717986"/>
                <a:gd name="connsiteY3" fmla="*/ 3526896 h 3526896"/>
                <a:gd name="connsiteX4" fmla="*/ 17527 w 3717986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  <a:gd name="connsiteX0" fmla="*/ 0 w 3700459"/>
                <a:gd name="connsiteY0" fmla="*/ 3526896 h 3526896"/>
                <a:gd name="connsiteX1" fmla="*/ 2254337 w 3700459"/>
                <a:gd name="connsiteY1" fmla="*/ 0 h 3526896"/>
                <a:gd name="connsiteX2" fmla="*/ 3700459 w 3700459"/>
                <a:gd name="connsiteY2" fmla="*/ 0 h 3526896"/>
                <a:gd name="connsiteX3" fmla="*/ 3700459 w 3700459"/>
                <a:gd name="connsiteY3" fmla="*/ 3526896 h 3526896"/>
                <a:gd name="connsiteX4" fmla="*/ 0 w 3700459"/>
                <a:gd name="connsiteY4" fmla="*/ 3526896 h 352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0459" h="3526896">
                  <a:moveTo>
                    <a:pt x="0" y="3526896"/>
                  </a:moveTo>
                  <a:cubicBezTo>
                    <a:pt x="567499" y="2016551"/>
                    <a:pt x="2179047" y="1108974"/>
                    <a:pt x="2254337" y="0"/>
                  </a:cubicBezTo>
                  <a:lnTo>
                    <a:pt x="3700459" y="0"/>
                  </a:lnTo>
                  <a:lnTo>
                    <a:pt x="3700459" y="3526896"/>
                  </a:lnTo>
                  <a:lnTo>
                    <a:pt x="0" y="3526896"/>
                  </a:lnTo>
                  <a:close/>
                </a:path>
              </a:pathLst>
            </a:custGeom>
            <a:solidFill>
              <a:srgbClr val="61B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0"/>
          <a:stretch/>
        </p:blipFill>
        <p:spPr>
          <a:xfrm>
            <a:off x="27000" y="6618561"/>
            <a:ext cx="639000" cy="21183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82B7174-1DB1-43E1-8E49-D3B42D3C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1" y="36000"/>
            <a:ext cx="8736466" cy="468000"/>
          </a:xfrm>
        </p:spPr>
        <p:txBody>
          <a:bodyPr anchor="ctr">
            <a:no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8284" y="6617802"/>
            <a:ext cx="2057400" cy="182562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62159F-2A17-4C7A-841F-B2A334D2449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3" hasCustomPrompt="1"/>
          </p:nvPr>
        </p:nvSpPr>
        <p:spPr>
          <a:xfrm>
            <a:off x="5799139" y="5918201"/>
            <a:ext cx="3292475" cy="6519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13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AEC7-13B3-4961-BCE8-7AD8046C6031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6CD1-0952-4547-AAF4-DE275FAB7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7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7" r:id="rId2"/>
    <p:sldLayoutId id="2147483661" r:id="rId3"/>
    <p:sldLayoutId id="2147483658" r:id="rId4"/>
    <p:sldLayoutId id="214748366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velog.io/@w00j00ng351/wsl-&#44592;&#45733;-&#54876;&#49457;&#54868;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양진훈</a:t>
            </a:r>
            <a:endParaRPr lang="en-US" altLang="ko-KR"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dirty="0"/>
              <a:t>(e-mail: jhyang00@krict.re.kr / jk105214@gmail.com)</a:t>
            </a:r>
            <a:endParaRPr lang="ko-KR" alt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altLang="ko-KR" sz="20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한국화학연구원 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 err="1"/>
              <a:t>화학플랫폼연구본부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z="1800" dirty="0"/>
              <a:t>화학데이터기반연구센터</a:t>
            </a:r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인공지능을 활용한 소재 연구</a:t>
            </a:r>
          </a:p>
        </p:txBody>
      </p:sp>
    </p:spTree>
    <p:extLst>
      <p:ext uri="{BB962C8B-B14F-4D97-AF65-F5344CB8AC3E}">
        <p14:creationId xmlns:p14="http://schemas.microsoft.com/office/powerpoint/2010/main" val="334103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79AF5-131F-427D-AC60-4F18B132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테스트와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C6816-18F8-4BE2-8915-A9FB5C63A9D3}"/>
              </a:ext>
            </a:extLst>
          </p:cNvPr>
          <p:cNvSpPr txBox="1"/>
          <p:nvPr/>
        </p:nvSpPr>
        <p:spPr>
          <a:xfrm>
            <a:off x="162001" y="736023"/>
            <a:ext cx="8586463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데이터 분할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 배포에 앞서</a:t>
            </a:r>
            <a:r>
              <a:rPr lang="en-US" altLang="ko-KR" dirty="0"/>
              <a:t>, </a:t>
            </a:r>
            <a:r>
              <a:rPr lang="ko-KR" altLang="en-US" dirty="0"/>
              <a:t>모델이 잘 훈련되었는지 평가하기 위해선 데이터가 필요함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미리 나누어 학습과 테스트에 활용</a:t>
            </a:r>
            <a:r>
              <a:rPr lang="en-US" altLang="ko-KR" dirty="0"/>
              <a:t>. </a:t>
            </a:r>
            <a:r>
              <a:rPr lang="ko-KR" altLang="en-US" sz="1600" i="1" dirty="0"/>
              <a:t>일반적으로 훈련 </a:t>
            </a:r>
            <a:r>
              <a:rPr lang="en-US" altLang="ko-KR" sz="1600" i="1" dirty="0"/>
              <a:t>8: </a:t>
            </a:r>
            <a:r>
              <a:rPr lang="ko-KR" altLang="en-US" sz="1600" i="1" dirty="0"/>
              <a:t>테스트 </a:t>
            </a:r>
            <a:r>
              <a:rPr lang="en-US" altLang="ko-KR" sz="1600" i="1" dirty="0"/>
              <a:t>2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sz="1600" i="1" u="sng" dirty="0">
                <a:solidFill>
                  <a:srgbClr val="0070C0"/>
                </a:solidFill>
              </a:rPr>
              <a:t>가정</a:t>
            </a:r>
            <a:r>
              <a:rPr lang="en-US" altLang="ko-KR" sz="1600" i="1" u="sng" dirty="0">
                <a:solidFill>
                  <a:srgbClr val="0070C0"/>
                </a:solidFill>
              </a:rPr>
              <a:t>) </a:t>
            </a:r>
            <a:r>
              <a:rPr lang="ko-KR" altLang="en-US" sz="1600" i="1" u="sng" dirty="0">
                <a:solidFill>
                  <a:srgbClr val="0070C0"/>
                </a:solidFill>
              </a:rPr>
              <a:t>훈련 데이터와 테스트 데이터</a:t>
            </a:r>
            <a:r>
              <a:rPr lang="en-US" altLang="ko-KR" sz="1600" i="1" u="sng" dirty="0">
                <a:solidFill>
                  <a:srgbClr val="0070C0"/>
                </a:solidFill>
              </a:rPr>
              <a:t>, </a:t>
            </a:r>
            <a:r>
              <a:rPr lang="ko-KR" altLang="en-US" sz="1600" i="1" u="sng" dirty="0">
                <a:solidFill>
                  <a:srgbClr val="0070C0"/>
                </a:solidFill>
              </a:rPr>
              <a:t>그리고 실제 외부 데이터는 동일한 확률 분포를 갖는다</a:t>
            </a:r>
            <a:r>
              <a:rPr lang="en-US" altLang="ko-KR" sz="1600" i="1" u="sng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모델을 훈련시킨 후 테스트 데이터에 대해 오차를 계산</a:t>
            </a:r>
            <a:r>
              <a:rPr lang="en-US" altLang="ko-KR" dirty="0"/>
              <a:t>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dirty="0"/>
              <a:t>훈련 오차가 낮지만 테스트 오차가 높다면 이는 과대적합을 의미함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b="1" dirty="0"/>
              <a:t>검증 데이터 </a:t>
            </a:r>
            <a:r>
              <a:rPr lang="en-US" altLang="ko-KR" sz="1600" dirty="0"/>
              <a:t>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테스트 데이터를 기준으로 모델 </a:t>
            </a:r>
            <a:r>
              <a:rPr lang="en-US" altLang="ko-KR" dirty="0"/>
              <a:t>hyperparameter</a:t>
            </a:r>
            <a:r>
              <a:rPr lang="ko-KR" altLang="en-US" dirty="0"/>
              <a:t>를 최적화 할 경우 모델이 테스트 데이터에 최적화되어 새로운 데이터에 대한 일반화 성능이 떨어질 수 있음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이를 방지하기 위해 데이터를 한번 더 분할하여 총 </a:t>
            </a:r>
            <a:r>
              <a:rPr lang="en-US" altLang="ko-KR" b="1" u="sng" dirty="0"/>
              <a:t>3</a:t>
            </a:r>
            <a:r>
              <a:rPr lang="ko-KR" altLang="en-US" b="1" u="sng" dirty="0"/>
              <a:t>개의 데이터 세트</a:t>
            </a:r>
            <a:r>
              <a:rPr lang="ko-KR" altLang="en-US" dirty="0"/>
              <a:t>를 운용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>
                <a:solidFill>
                  <a:srgbClr val="0070C0"/>
                </a:solidFill>
              </a:rPr>
              <a:t>다양한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에 대해 </a:t>
            </a:r>
            <a:r>
              <a:rPr lang="en-US" altLang="ko-KR" sz="1600" i="1" dirty="0">
                <a:solidFill>
                  <a:srgbClr val="0070C0"/>
                </a:solidFill>
              </a:rPr>
              <a:t>1) </a:t>
            </a:r>
            <a:r>
              <a:rPr lang="ko-KR" altLang="en-US" sz="1600" i="1" dirty="0">
                <a:solidFill>
                  <a:srgbClr val="0070C0"/>
                </a:solidFill>
              </a:rPr>
              <a:t>훈련 데이터로 모델을 학습시키고</a:t>
            </a:r>
            <a:r>
              <a:rPr lang="en-US" altLang="ko-KR" sz="1600" i="1" dirty="0">
                <a:solidFill>
                  <a:srgbClr val="0070C0"/>
                </a:solidFill>
              </a:rPr>
              <a:t>, </a:t>
            </a:r>
            <a:br>
              <a:rPr lang="en-US" altLang="ko-KR" sz="1600" i="1" dirty="0">
                <a:solidFill>
                  <a:srgbClr val="0070C0"/>
                </a:solidFill>
              </a:rPr>
            </a:br>
            <a:r>
              <a:rPr lang="en-US" altLang="ko-KR" sz="1600" i="1" dirty="0">
                <a:solidFill>
                  <a:srgbClr val="0070C0"/>
                </a:solidFill>
              </a:rPr>
              <a:t>2) </a:t>
            </a:r>
            <a:r>
              <a:rPr lang="ko-KR" altLang="en-US" sz="1600" i="1" dirty="0">
                <a:solidFill>
                  <a:srgbClr val="0070C0"/>
                </a:solidFill>
              </a:rPr>
              <a:t>검증 데이터로 </a:t>
            </a:r>
            <a:r>
              <a:rPr lang="en-US" altLang="ko-KR" sz="1600" i="1" dirty="0">
                <a:solidFill>
                  <a:srgbClr val="0070C0"/>
                </a:solidFill>
              </a:rPr>
              <a:t>hyperparameter</a:t>
            </a:r>
            <a:r>
              <a:rPr lang="ko-KR" altLang="en-US" sz="1600" i="1" dirty="0">
                <a:solidFill>
                  <a:srgbClr val="0070C0"/>
                </a:solidFill>
              </a:rPr>
              <a:t>를 최적화한 후</a:t>
            </a:r>
            <a:r>
              <a:rPr lang="en-US" altLang="ko-KR" sz="1600" i="1" dirty="0">
                <a:solidFill>
                  <a:srgbClr val="0070C0"/>
                </a:solidFill>
              </a:rPr>
              <a:t>, 3) </a:t>
            </a:r>
            <a:r>
              <a:rPr lang="ko-KR" altLang="en-US" sz="1600" i="1" dirty="0">
                <a:solidFill>
                  <a:srgbClr val="0070C0"/>
                </a:solidFill>
              </a:rPr>
              <a:t>테스트 데이터로 최종 평가</a:t>
            </a:r>
            <a:r>
              <a:rPr lang="en-US" altLang="ko-KR" sz="1600" i="1" dirty="0">
                <a:solidFill>
                  <a:srgbClr val="0070C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600" i="1" dirty="0">
              <a:solidFill>
                <a:srgbClr val="0070C0"/>
              </a:solidFill>
            </a:endParaRPr>
          </a:p>
          <a:p>
            <a:pPr>
              <a:spcAft>
                <a:spcPts val="600"/>
              </a:spcAft>
            </a:pPr>
            <a:r>
              <a:rPr lang="ko-KR" altLang="en-US" b="1" dirty="0"/>
              <a:t>교차 검증 </a:t>
            </a:r>
            <a:r>
              <a:rPr lang="en-US" altLang="ko-KR" sz="1600" dirty="0"/>
              <a:t>Cross-validation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데이터를 여러 개의 서브셋으로 나누어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서브셋의 일부 조합으로 모델을 훈련하고 </a:t>
            </a:r>
            <a:br>
              <a:rPr lang="en-US" altLang="ko-KR" dirty="0"/>
            </a:br>
            <a:r>
              <a:rPr lang="ko-KR" altLang="en-US" dirty="0"/>
              <a:t>나머지 서브셋으로 검증에 활용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DCB22-31F0-4D9A-8BED-3AB39AD6AE73}"/>
              </a:ext>
            </a:extLst>
          </p:cNvPr>
          <p:cNvSpPr/>
          <p:nvPr/>
        </p:nvSpPr>
        <p:spPr>
          <a:xfrm>
            <a:off x="6124868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86F1F-EFDD-417B-97B6-AD9B2D06E04B}"/>
              </a:ext>
            </a:extLst>
          </p:cNvPr>
          <p:cNvSpPr txBox="1"/>
          <p:nvPr/>
        </p:nvSpPr>
        <p:spPr>
          <a:xfrm>
            <a:off x="5004048" y="557486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1: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1DF594-39DA-4BB8-8BE2-0D4069E56BF4}"/>
              </a:ext>
            </a:extLst>
          </p:cNvPr>
          <p:cNvSpPr/>
          <p:nvPr/>
        </p:nvSpPr>
        <p:spPr>
          <a:xfrm>
            <a:off x="6124868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4394-322A-4178-933D-5E59E2C75954}"/>
              </a:ext>
            </a:extLst>
          </p:cNvPr>
          <p:cNvSpPr txBox="1"/>
          <p:nvPr/>
        </p:nvSpPr>
        <p:spPr>
          <a:xfrm>
            <a:off x="5004048" y="60730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 2: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9C7B3-6A95-429D-BE9F-E7D1F5679B4E}"/>
              </a:ext>
            </a:extLst>
          </p:cNvPr>
          <p:cNvSpPr/>
          <p:nvPr/>
        </p:nvSpPr>
        <p:spPr>
          <a:xfrm>
            <a:off x="6599890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E3675D-1DF9-472C-9986-CC6717AFA6C5}"/>
              </a:ext>
            </a:extLst>
          </p:cNvPr>
          <p:cNvSpPr/>
          <p:nvPr/>
        </p:nvSpPr>
        <p:spPr>
          <a:xfrm>
            <a:off x="6599890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931D8D-BE73-417F-95CE-8D7CF473FDCC}"/>
              </a:ext>
            </a:extLst>
          </p:cNvPr>
          <p:cNvSpPr/>
          <p:nvPr/>
        </p:nvSpPr>
        <p:spPr>
          <a:xfrm>
            <a:off x="7074912" y="5547529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C7A4F0-E37F-4F92-BA20-62626128901B}"/>
              </a:ext>
            </a:extLst>
          </p:cNvPr>
          <p:cNvSpPr/>
          <p:nvPr/>
        </p:nvSpPr>
        <p:spPr>
          <a:xfrm>
            <a:off x="7074912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657507-CE7E-448F-8F57-803DA5C439C4}"/>
              </a:ext>
            </a:extLst>
          </p:cNvPr>
          <p:cNvSpPr/>
          <p:nvPr/>
        </p:nvSpPr>
        <p:spPr>
          <a:xfrm>
            <a:off x="7549934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1B0C63-8853-41DB-8FFD-46D81DC25D04}"/>
              </a:ext>
            </a:extLst>
          </p:cNvPr>
          <p:cNvSpPr/>
          <p:nvPr/>
        </p:nvSpPr>
        <p:spPr>
          <a:xfrm>
            <a:off x="7549934" y="6045764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905CC6-3718-428C-8ABD-8BE55457A2B6}"/>
              </a:ext>
            </a:extLst>
          </p:cNvPr>
          <p:cNvSpPr/>
          <p:nvPr/>
        </p:nvSpPr>
        <p:spPr>
          <a:xfrm>
            <a:off x="8024956" y="5547529"/>
            <a:ext cx="432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2627F1-BB5F-44F9-A0F2-1B3A099B90CA}"/>
              </a:ext>
            </a:extLst>
          </p:cNvPr>
          <p:cNvSpPr/>
          <p:nvPr/>
        </p:nvSpPr>
        <p:spPr>
          <a:xfrm>
            <a:off x="8024956" y="6045764"/>
            <a:ext cx="432000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53CA9-650C-4289-8271-E32F9429B578}"/>
              </a:ext>
            </a:extLst>
          </p:cNvPr>
          <p:cNvSpPr/>
          <p:nvPr/>
        </p:nvSpPr>
        <p:spPr>
          <a:xfrm>
            <a:off x="8499976" y="5547529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CF53D4-2055-4E5F-880D-A32956D15B4F}"/>
              </a:ext>
            </a:extLst>
          </p:cNvPr>
          <p:cNvSpPr/>
          <p:nvPr/>
        </p:nvSpPr>
        <p:spPr>
          <a:xfrm>
            <a:off x="8499976" y="6045764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FEA4D08-90D0-438D-8F04-001A5F32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5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5D15B10C-B45F-499E-8C0E-E5F246A10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Machine learning </a:t>
            </a:r>
            <a:r>
              <a:rPr lang="ko-KR" altLang="en-US" dirty="0"/>
              <a:t>환경 구축</a:t>
            </a:r>
            <a:endParaRPr lang="en-US" altLang="ko-KR" dirty="0"/>
          </a:p>
          <a:p>
            <a:pPr algn="l"/>
            <a:r>
              <a:rPr lang="ko-KR" altLang="en-US" dirty="0"/>
              <a:t>데이터 시각화 및 분석</a:t>
            </a:r>
          </a:p>
          <a:p>
            <a:pPr algn="l"/>
            <a:r>
              <a:rPr lang="ko-KR" altLang="en-US" dirty="0"/>
              <a:t>간단한 </a:t>
            </a:r>
            <a:r>
              <a:rPr lang="en-US" altLang="ko-KR" dirty="0"/>
              <a:t>machine learning </a:t>
            </a:r>
            <a:r>
              <a:rPr lang="ko-KR" altLang="en-US" dirty="0"/>
              <a:t>모델 활용</a:t>
            </a: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E795D5D-D72E-4309-9215-0AD1527CC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1: Machine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C26B8-655C-44AC-84CB-1B19B7A0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8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5CBB-60B1-4274-847C-364BE164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- WSL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B727B5-EFEC-4F51-B06A-568FE4885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92725" y="5918201"/>
            <a:ext cx="3798889" cy="651933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https://learn.microsoft.com/ko-kr/windows/wsl/install-manual</a:t>
            </a:r>
          </a:p>
          <a:p>
            <a:r>
              <a:rPr lang="en-US" altLang="ko-KR" dirty="0">
                <a:hlinkClick r:id="rId2"/>
              </a:rPr>
              <a:t>https://velog.io/@w00j00ng351/wsl-</a:t>
            </a:r>
            <a:r>
              <a:rPr lang="ko-KR" altLang="en-US" dirty="0">
                <a:hlinkClick r:id="rId2"/>
              </a:rPr>
              <a:t>기능</a:t>
            </a:r>
            <a:r>
              <a:rPr lang="en-US" altLang="ko-KR" dirty="0">
                <a:hlinkClick r:id="rId2"/>
              </a:rPr>
              <a:t>-</a:t>
            </a:r>
            <a:r>
              <a:rPr lang="ko-KR" altLang="en-US" dirty="0">
                <a:hlinkClick r:id="rId2"/>
              </a:rPr>
              <a:t>활성화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BEB47-CBF1-41FA-940A-A0EDCA7086DC}"/>
              </a:ext>
            </a:extLst>
          </p:cNvPr>
          <p:cNvSpPr txBox="1"/>
          <p:nvPr/>
        </p:nvSpPr>
        <p:spPr>
          <a:xfrm>
            <a:off x="162001" y="692696"/>
            <a:ext cx="353814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Windows </a:t>
            </a:r>
            <a:r>
              <a:rPr lang="ko-KR" altLang="en-US" b="1" dirty="0"/>
              <a:t>기능 켜기</a:t>
            </a:r>
            <a:r>
              <a:rPr lang="en-US" altLang="ko-KR" b="1" dirty="0"/>
              <a:t>/</a:t>
            </a:r>
            <a:r>
              <a:rPr lang="ko-KR" altLang="en-US" b="1" dirty="0"/>
              <a:t>끄기</a:t>
            </a:r>
            <a:endParaRPr lang="en-US" altLang="ko-KR" b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ko-KR" i="1" dirty="0"/>
              <a:t>Linux</a:t>
            </a:r>
            <a:r>
              <a:rPr lang="ko-KR" altLang="en-US" i="1" dirty="0"/>
              <a:t>용 </a:t>
            </a:r>
            <a:r>
              <a:rPr lang="en-US" altLang="ko-KR" i="1" dirty="0"/>
              <a:t>Windows </a:t>
            </a:r>
            <a:r>
              <a:rPr lang="ko-KR" altLang="en-US" i="1" dirty="0"/>
              <a:t>하위 시스템</a:t>
            </a:r>
            <a:endParaRPr lang="en-US" altLang="ko-KR" i="1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i="1" dirty="0"/>
              <a:t>가상 머신 플랫폼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위 두 기능 체크 후 재부팅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C9EEC0-6B43-475E-82B9-96DDEA6E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11062"/>
            <a:ext cx="2839714" cy="3708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959B2-6F43-4475-855E-1EF6C43A6AC4}"/>
              </a:ext>
            </a:extLst>
          </p:cNvPr>
          <p:cNvSpPr txBox="1"/>
          <p:nvPr/>
        </p:nvSpPr>
        <p:spPr>
          <a:xfrm>
            <a:off x="3923928" y="683428"/>
            <a:ext cx="468384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CMD </a:t>
            </a:r>
            <a:r>
              <a:rPr lang="ko-KR" altLang="en-US" b="1" dirty="0"/>
              <a:t>설정 및 </a:t>
            </a:r>
            <a:r>
              <a:rPr lang="en-US" altLang="ko-KR" b="1" dirty="0"/>
              <a:t>Ubuntu </a:t>
            </a:r>
            <a:r>
              <a:rPr lang="ko-KR" altLang="en-US" b="1" dirty="0"/>
              <a:t>설치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--set-default-version 2 </a:t>
            </a:r>
            <a:br>
              <a:rPr lang="en-US" altLang="ko-KR" sz="1600" dirty="0"/>
            </a:br>
            <a:r>
              <a:rPr lang="en-US" altLang="ko-KR" sz="1600" i="1" dirty="0"/>
              <a:t>&gt; </a:t>
            </a:r>
            <a:r>
              <a:rPr lang="en-US" altLang="ko-KR" sz="1600" dirty="0" err="1"/>
              <a:t>wsl</a:t>
            </a:r>
            <a:r>
              <a:rPr lang="ko-KR" altLang="en-US" sz="1600" dirty="0"/>
              <a:t> </a:t>
            </a:r>
            <a:r>
              <a:rPr lang="en-US" altLang="ko-KR" sz="1600" dirty="0"/>
              <a:t>--list</a:t>
            </a:r>
            <a:r>
              <a:rPr lang="ko-KR" altLang="en-US" sz="1600" dirty="0"/>
              <a:t> </a:t>
            </a:r>
            <a:r>
              <a:rPr lang="en-US" altLang="ko-KR" sz="1600" dirty="0"/>
              <a:t>--online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r>
              <a:rPr lang="en-US" altLang="ko-KR" sz="1600" dirty="0"/>
              <a:t> –install Ubuntu-22.04</a:t>
            </a:r>
            <a:br>
              <a:rPr lang="en-US" altLang="ko-KR" sz="1600" dirty="0"/>
            </a:br>
            <a:r>
              <a:rPr lang="en-US" altLang="ko-KR" sz="1600" dirty="0"/>
              <a:t>&gt; </a:t>
            </a:r>
            <a:r>
              <a:rPr lang="en-US" altLang="ko-KR" sz="1600" dirty="0" err="1"/>
              <a:t>wsl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9FE433-006B-4332-8086-13024744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80" y="2292717"/>
            <a:ext cx="3791479" cy="495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DB094C-F6CB-4C79-AF3E-A16A6A20D71F}"/>
              </a:ext>
            </a:extLst>
          </p:cNvPr>
          <p:cNvSpPr txBox="1"/>
          <p:nvPr/>
        </p:nvSpPr>
        <p:spPr>
          <a:xfrm>
            <a:off x="3923929" y="3212976"/>
            <a:ext cx="51417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기본 설정 및 프로그램 설치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passwd root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ln –s </a:t>
            </a:r>
            <a:r>
              <a:rPr lang="en-US" altLang="ko-KR" sz="1600" dirty="0">
                <a:solidFill>
                  <a:srgbClr val="FF0000"/>
                </a:solidFill>
              </a:rPr>
              <a:t>[SOURCE] [DESTINATION]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update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apt-get install vim git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A3BA2-D655-482B-B7BB-A583EB3C2C1F}"/>
              </a:ext>
            </a:extLst>
          </p:cNvPr>
          <p:cNvSpPr txBox="1"/>
          <p:nvPr/>
        </p:nvSpPr>
        <p:spPr>
          <a:xfrm>
            <a:off x="6804248" y="1024188"/>
            <a:ext cx="1816523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i="1" dirty="0"/>
              <a:t># </a:t>
            </a:r>
            <a:r>
              <a:rPr lang="en-US" altLang="ko-KR" sz="1400" i="1" dirty="0" err="1"/>
              <a:t>wsl</a:t>
            </a:r>
            <a:r>
              <a:rPr lang="ko-KR" altLang="en-US" sz="1400" i="1" dirty="0"/>
              <a:t> </a:t>
            </a:r>
            <a:r>
              <a:rPr lang="en-US" altLang="ko-KR" sz="1400" i="1" dirty="0"/>
              <a:t>2</a:t>
            </a:r>
            <a:r>
              <a:rPr lang="ko-KR" altLang="en-US" sz="1400" i="1" dirty="0"/>
              <a:t>로 변경</a:t>
            </a:r>
            <a:endParaRPr lang="en-US" altLang="ko-KR" sz="1400" i="1" dirty="0"/>
          </a:p>
          <a:p>
            <a:pPr>
              <a:spcAft>
                <a:spcPts val="600"/>
              </a:spcAft>
            </a:pPr>
            <a:r>
              <a:rPr lang="en-US" altLang="ko-KR" sz="1400" dirty="0"/>
              <a:t># </a:t>
            </a:r>
            <a:r>
              <a:rPr lang="ko-KR" altLang="en-US" sz="1400" dirty="0"/>
              <a:t>가능한 배포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en-US" altLang="ko-KR" sz="1400" dirty="0"/>
              <a:t># Ubuntu 22.04 </a:t>
            </a:r>
            <a:r>
              <a:rPr lang="ko-KR" altLang="en-US" sz="1400" dirty="0"/>
              <a:t>설치</a:t>
            </a:r>
            <a:endParaRPr lang="en-US" altLang="ko-KR" sz="1400" dirty="0"/>
          </a:p>
          <a:p>
            <a:pPr>
              <a:spcAft>
                <a:spcPts val="600"/>
              </a:spcAft>
            </a:pPr>
            <a:r>
              <a:rPr lang="en-US" altLang="ko-KR" sz="1400" dirty="0"/>
              <a:t># </a:t>
            </a:r>
            <a:r>
              <a:rPr lang="en-US" altLang="ko-KR" sz="1400" dirty="0" err="1"/>
              <a:t>wsl</a:t>
            </a:r>
            <a:r>
              <a:rPr lang="en-US" altLang="ko-KR" sz="1400" dirty="0"/>
              <a:t> </a:t>
            </a:r>
            <a:r>
              <a:rPr lang="ko-KR" altLang="en-US" sz="1400" dirty="0"/>
              <a:t>접속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22BDB0-C574-498E-AA2D-42CBEDDF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283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Anaconda and </a:t>
            </a:r>
            <a:r>
              <a:rPr lang="en-US" altLang="ko-KR" dirty="0" err="1"/>
              <a:t>VSCode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D183A-BA42-4DF0-9EFF-8F75BDFD69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67811" y="5918201"/>
            <a:ext cx="3423804" cy="651933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https://docs.anaconda.com/free/anaconda/install/linux/</a:t>
            </a:r>
          </a:p>
          <a:p>
            <a:r>
              <a:rPr lang="en-US" altLang="ko-KR" dirty="0">
                <a:hlinkClick r:id="rId2"/>
              </a:rPr>
              <a:t>https://docs.anaconda.com/free/anaconda/release-notes/</a:t>
            </a:r>
          </a:p>
          <a:p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C94B1-3A0F-4E36-98CE-48A62603C00B}"/>
              </a:ext>
            </a:extLst>
          </p:cNvPr>
          <p:cNvSpPr txBox="1"/>
          <p:nvPr/>
        </p:nvSpPr>
        <p:spPr>
          <a:xfrm>
            <a:off x="162001" y="683428"/>
            <a:ext cx="8442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Anaconda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(WSL / Server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apt-get install libgl1-mesa-glx libegl1-mesa libxrandr2 </a:t>
            </a:r>
            <a:r>
              <a:rPr lang="en-US" altLang="ko-KR" sz="1600" dirty="0" err="1"/>
              <a:t>libxrandr2</a:t>
            </a:r>
            <a:r>
              <a:rPr lang="en-US" altLang="ko-KR" sz="1600" dirty="0"/>
              <a:t> libxss1 libxcursor1 libxcomposite1 libasound2 libxi6 libxtst6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pt-BR" altLang="ko-KR" sz="1600" dirty="0"/>
              <a:t>curl -O https://repo.anaconda.com/archive/Anaconda3-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$ </a:t>
            </a:r>
            <a:r>
              <a:rPr lang="en-US" altLang="ko-KR" sz="1600" dirty="0" err="1"/>
              <a:t>sh</a:t>
            </a:r>
            <a:r>
              <a:rPr lang="ko-KR" altLang="en-US" sz="1600" dirty="0"/>
              <a:t> </a:t>
            </a:r>
            <a:r>
              <a:rPr lang="pt-BR" altLang="ko-KR" sz="1600" dirty="0"/>
              <a:t>Anaconda3-</a:t>
            </a:r>
            <a:r>
              <a:rPr lang="pt-BR" altLang="ko-KR" sz="1600" dirty="0">
                <a:solidFill>
                  <a:srgbClr val="FF0000"/>
                </a:solidFill>
              </a:rPr>
              <a:t>2023.09-0</a:t>
            </a:r>
            <a:r>
              <a:rPr lang="pt-BR" altLang="ko-KR" sz="1600" dirty="0"/>
              <a:t>-Linux-x86_64.sh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init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create –n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r>
              <a:rPr lang="pt-BR" altLang="ko-KR" sz="1600" dirty="0"/>
              <a:t> python=</a:t>
            </a:r>
            <a:r>
              <a:rPr lang="pt-BR" altLang="ko-KR" sz="1600" dirty="0">
                <a:solidFill>
                  <a:srgbClr val="FF0000"/>
                </a:solidFill>
              </a:rPr>
              <a:t>3.9</a:t>
            </a:r>
          </a:p>
          <a:p>
            <a:pPr>
              <a:spcAft>
                <a:spcPts val="600"/>
              </a:spcAft>
            </a:pPr>
            <a:r>
              <a:rPr lang="pt-BR" altLang="ko-KR" sz="1600" dirty="0"/>
              <a:t>$ conda activate </a:t>
            </a:r>
            <a:r>
              <a:rPr lang="pt-BR" altLang="ko-KR" sz="1600" dirty="0">
                <a:solidFill>
                  <a:srgbClr val="FF0000"/>
                </a:solidFill>
              </a:rPr>
              <a:t>gnn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82687-4966-4CD6-914F-77CDA040220E}"/>
              </a:ext>
            </a:extLst>
          </p:cNvPr>
          <p:cNvSpPr txBox="1"/>
          <p:nvPr/>
        </p:nvSpPr>
        <p:spPr>
          <a:xfrm>
            <a:off x="162001" y="3442255"/>
            <a:ext cx="44099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VSCode</a:t>
            </a:r>
            <a:r>
              <a:rPr lang="en-US" altLang="ko-KR" b="1" dirty="0"/>
              <a:t> </a:t>
            </a:r>
            <a:r>
              <a:rPr lang="ko-KR" altLang="en-US" b="1" dirty="0"/>
              <a:t>설치 </a:t>
            </a:r>
            <a:r>
              <a:rPr lang="en-US" altLang="ko-KR" b="1" dirty="0"/>
              <a:t>&amp; </a:t>
            </a:r>
            <a:r>
              <a:rPr lang="ko-KR" altLang="en-US" b="1" dirty="0"/>
              <a:t>세팅 </a:t>
            </a:r>
            <a:r>
              <a:rPr lang="en-US" altLang="ko-KR" b="1" dirty="0"/>
              <a:t>(Windows side)</a:t>
            </a:r>
          </a:p>
          <a:p>
            <a:pPr>
              <a:spcAft>
                <a:spcPts val="600"/>
              </a:spcAft>
            </a:pPr>
            <a:r>
              <a:rPr lang="en-US" altLang="ko-KR" sz="1600" dirty="0"/>
              <a:t>Windows</a:t>
            </a:r>
            <a:r>
              <a:rPr lang="ko-KR" altLang="en-US" sz="1600" dirty="0"/>
              <a:t>에서 다운로드 및 설치 후 </a:t>
            </a:r>
            <a:r>
              <a:rPr lang="en-US" altLang="ko-KR" sz="1600" dirty="0"/>
              <a:t>WSL </a:t>
            </a:r>
            <a:r>
              <a:rPr lang="ko-KR" altLang="en-US" sz="1600" dirty="0"/>
              <a:t>접속</a:t>
            </a:r>
            <a:endParaRPr lang="en-US" altLang="ko-KR" sz="16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131DAB-EBC6-4FD9-A3C6-CAEA76B2F504}"/>
              </a:ext>
            </a:extLst>
          </p:cNvPr>
          <p:cNvGrpSpPr/>
          <p:nvPr/>
        </p:nvGrpSpPr>
        <p:grpSpPr>
          <a:xfrm>
            <a:off x="232622" y="4231349"/>
            <a:ext cx="5397604" cy="2293995"/>
            <a:chOff x="4600855" y="1379778"/>
            <a:chExt cx="4143953" cy="17611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1393DD-E99E-4D6B-95A0-35028A7AF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302"/>
            <a:stretch/>
          </p:blipFill>
          <p:spPr>
            <a:xfrm>
              <a:off x="4600855" y="2246649"/>
              <a:ext cx="4143953" cy="8943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BFE469-92EA-404D-9753-0CCAA39F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634"/>
            <a:stretch/>
          </p:blipFill>
          <p:spPr>
            <a:xfrm>
              <a:off x="4600855" y="1379778"/>
              <a:ext cx="2868696" cy="777333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9CEDD64-AAEB-4FF6-BE12-E6E88F59F3D7}"/>
                </a:ext>
              </a:extLst>
            </p:cNvPr>
            <p:cNvCxnSpPr>
              <a:cxnSpLocks/>
            </p:cNvCxnSpPr>
            <p:nvPr/>
          </p:nvCxnSpPr>
          <p:spPr>
            <a:xfrm>
              <a:off x="4733247" y="1576455"/>
              <a:ext cx="0" cy="28422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541AC22-1F10-45C5-9487-7AA51783D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597910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1BCD48-D6D0-4391-9DB9-98E84AB42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343" y="2924944"/>
              <a:ext cx="36004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C9FAB6-9E22-4B3B-96B5-1370871F3EBD}"/>
                </a:ext>
              </a:extLst>
            </p:cNvPr>
            <p:cNvSpPr txBox="1"/>
            <p:nvPr/>
          </p:nvSpPr>
          <p:spPr>
            <a:xfrm>
              <a:off x="5986238" y="2806797"/>
              <a:ext cx="546672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Server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5CABD2-9898-4BBA-B629-1425D47FD34D}"/>
                </a:ext>
              </a:extLst>
            </p:cNvPr>
            <p:cNvSpPr txBox="1"/>
            <p:nvPr/>
          </p:nvSpPr>
          <p:spPr>
            <a:xfrm>
              <a:off x="5986238" y="2479763"/>
              <a:ext cx="440833" cy="23629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FFFF00"/>
                  </a:solidFill>
                </a:rPr>
                <a:t>WSL</a:t>
              </a:r>
              <a:endParaRPr lang="ko-KR" altLang="en-US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340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3380C-5FCC-4864-AB2C-E2FCE8B9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– </a:t>
            </a:r>
            <a:r>
              <a:rPr lang="en-US" altLang="ko-KR" dirty="0" err="1"/>
              <a:t>Github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4B1CB-943B-4221-8295-4AB0B3259425}"/>
              </a:ext>
            </a:extLst>
          </p:cNvPr>
          <p:cNvSpPr txBox="1"/>
          <p:nvPr/>
        </p:nvSpPr>
        <p:spPr>
          <a:xfrm>
            <a:off x="251520" y="691208"/>
            <a:ext cx="912076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Github</a:t>
            </a:r>
            <a:r>
              <a:rPr lang="en-US" altLang="ko-KR" b="1" dirty="0"/>
              <a:t> </a:t>
            </a:r>
            <a:r>
              <a:rPr lang="ko-KR" altLang="en-US" b="1" dirty="0"/>
              <a:t>다운로드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폴더에 들어간 후 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$ git clone https://github.com/git-jhyang/hanson_gnn.git</a:t>
            </a:r>
          </a:p>
          <a:p>
            <a:pPr>
              <a:spcAft>
                <a:spcPts val="600"/>
              </a:spcAft>
            </a:pP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에러가 난다면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en-US" altLang="ko-KR" sz="1600" dirty="0"/>
              <a:t>$ git config --global </a:t>
            </a:r>
            <a:r>
              <a:rPr lang="en-US" altLang="ko-KR" sz="1600" dirty="0" err="1"/>
              <a:t>http.sslVerify</a:t>
            </a:r>
            <a:r>
              <a:rPr lang="en-US" altLang="ko-KR" sz="1600" dirty="0"/>
              <a:t> false</a:t>
            </a:r>
          </a:p>
          <a:p>
            <a:pPr>
              <a:spcAft>
                <a:spcPts val="600"/>
              </a:spcAft>
            </a:pPr>
            <a:r>
              <a:rPr lang="ko-KR" altLang="en-US" sz="1600" dirty="0"/>
              <a:t>실행 후 다시 </a:t>
            </a:r>
            <a:r>
              <a:rPr lang="en-US" altLang="ko-KR" sz="1600" dirty="0"/>
              <a:t>clone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454F2-5B97-4BDC-8D08-E7888DFDC084}"/>
              </a:ext>
            </a:extLst>
          </p:cNvPr>
          <p:cNvSpPr txBox="1"/>
          <p:nvPr/>
        </p:nvSpPr>
        <p:spPr>
          <a:xfrm>
            <a:off x="251521" y="3248296"/>
            <a:ext cx="75608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 err="1"/>
              <a:t>github</a:t>
            </a:r>
            <a:r>
              <a:rPr lang="en-US" altLang="ko-KR" b="1" dirty="0"/>
              <a:t>, </a:t>
            </a:r>
            <a:r>
              <a:rPr lang="en-US" altLang="ko-KR" b="1" dirty="0" err="1"/>
              <a:t>gitlab</a:t>
            </a:r>
            <a:r>
              <a:rPr lang="en-US" altLang="ko-KR" b="1" dirty="0"/>
              <a:t> </a:t>
            </a:r>
            <a:r>
              <a:rPr lang="ko-KR" altLang="en-US" b="1" dirty="0"/>
              <a:t>등 적극 활용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개발을 통한 연구를 수행하는데 있어 백업</a:t>
            </a:r>
            <a:r>
              <a:rPr lang="en-US" altLang="ko-KR" sz="1600" dirty="0"/>
              <a:t>, </a:t>
            </a:r>
            <a:r>
              <a:rPr lang="ko-KR" altLang="en-US" sz="1600" dirty="0"/>
              <a:t>업데이트 기록 등을 쉽게 남길 수 있어 </a:t>
            </a:r>
            <a:r>
              <a:rPr lang="ko-KR" altLang="en-US" sz="1600" dirty="0" err="1"/>
              <a:t>작업물</a:t>
            </a:r>
            <a:r>
              <a:rPr lang="ko-KR" altLang="en-US" sz="1600" dirty="0"/>
              <a:t> 관리가 편리함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이후 본인의 </a:t>
            </a:r>
            <a:r>
              <a:rPr lang="ko-KR" altLang="en-US" sz="1600" dirty="0" err="1"/>
              <a:t>작업물</a:t>
            </a:r>
            <a:r>
              <a:rPr lang="ko-KR" altLang="en-US" sz="1600" dirty="0"/>
              <a:t> 및 성실함을 보여줄 수 있는 척도가 될 수 있음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B703B-930A-45EA-8F52-CF57426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32B1800-E506-4C0E-9D4F-D23E2C0F8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5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586E1-21E4-4CC6-8ABF-C4C62965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구축 </a:t>
            </a:r>
            <a:r>
              <a:rPr lang="en-US" altLang="ko-KR" dirty="0"/>
              <a:t>- Python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C04C5D-343A-4F71-BE47-C9A99955F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FCB624-FFBD-47F0-A85D-C011BBD2F756}"/>
              </a:ext>
            </a:extLst>
          </p:cNvPr>
          <p:cNvSpPr/>
          <p:nvPr/>
        </p:nvSpPr>
        <p:spPr>
          <a:xfrm>
            <a:off x="162001" y="692696"/>
            <a:ext cx="5814412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필수 패키지 설치</a:t>
            </a:r>
            <a:endParaRPr lang="pt-BR" altLang="ko-KR" b="1" dirty="0"/>
          </a:p>
          <a:p>
            <a:pPr>
              <a:spcAft>
                <a:spcPts val="600"/>
              </a:spcAft>
            </a:pPr>
            <a:r>
              <a:rPr lang="pt-BR" altLang="ko-KR" dirty="0"/>
              <a:t>$ conda activate </a:t>
            </a:r>
            <a:r>
              <a:rPr lang="pt-BR" altLang="ko-KR" dirty="0">
                <a:solidFill>
                  <a:srgbClr val="FF0000"/>
                </a:solidFill>
              </a:rPr>
              <a:t>gnn</a:t>
            </a:r>
          </a:p>
          <a:p>
            <a:pPr>
              <a:spcAft>
                <a:spcPts val="600"/>
              </a:spcAft>
            </a:pPr>
            <a:r>
              <a:rPr lang="pt-BR" altLang="ko-KR" dirty="0"/>
              <a:t>$ </a:t>
            </a:r>
            <a:r>
              <a:rPr lang="en-US" altLang="ko-KR" dirty="0" err="1"/>
              <a:t>conda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--file</a:t>
            </a:r>
            <a:r>
              <a:rPr lang="ko-KR" altLang="en-US" dirty="0"/>
              <a:t> </a:t>
            </a:r>
            <a:r>
              <a:rPr lang="en-US" altLang="ko-KR" dirty="0"/>
              <a:t>requirements.txt</a:t>
            </a:r>
          </a:p>
          <a:p>
            <a:pPr>
              <a:spcAft>
                <a:spcPts val="600"/>
              </a:spcAft>
            </a:pPr>
            <a:r>
              <a:rPr lang="ko-KR" altLang="en-US" i="1" dirty="0"/>
              <a:t>또는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dirty="0"/>
              <a:t>$ </a:t>
            </a:r>
            <a:r>
              <a:rPr lang="en-US" altLang="ko-KR" dirty="0" err="1"/>
              <a:t>conda</a:t>
            </a:r>
            <a:r>
              <a:rPr lang="en-US" altLang="ko-KR" dirty="0"/>
              <a:t> install matplotlib </a:t>
            </a:r>
            <a:r>
              <a:rPr lang="en-US" altLang="ko-KR" dirty="0" err="1"/>
              <a:t>numpy</a:t>
            </a:r>
            <a:r>
              <a:rPr lang="en-US" altLang="ko-KR" dirty="0"/>
              <a:t> pandas </a:t>
            </a:r>
            <a:r>
              <a:rPr lang="en-US" altLang="ko-KR" dirty="0" err="1"/>
              <a:t>scikit</a:t>
            </a:r>
            <a:r>
              <a:rPr lang="en-US" altLang="ko-KR" dirty="0"/>
              <a:t>-learn ….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9040-0306-4853-A55D-5498D328B0F5}"/>
              </a:ext>
            </a:extLst>
          </p:cNvPr>
          <p:cNvSpPr txBox="1"/>
          <p:nvPr/>
        </p:nvSpPr>
        <p:spPr>
          <a:xfrm>
            <a:off x="2555776" y="422108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notebooks/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95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2215E-0B18-4A69-BE5A-BD4F5484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4D95BB-92C6-4444-9173-BD543E7A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040F71-D0B8-4203-860E-75433FEA4B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6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인공지능을 활용한 연구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강력한 인공지능 모델들</a:t>
            </a:r>
          </a:p>
        </p:txBody>
      </p:sp>
      <p:pic>
        <p:nvPicPr>
          <p:cNvPr id="1026" name="Picture 2" descr="이세돌 이긴 알파고, 손쉬운 바둑돌 올려놓기 못한 까닭 | 중앙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217" y="1456091"/>
            <a:ext cx="3747255" cy="24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8047" y="1062151"/>
            <a:ext cx="3177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2016.03 / </a:t>
            </a:r>
            <a:r>
              <a:rPr lang="ko-KR" altLang="en-US" sz="1600" dirty="0" err="1"/>
              <a:t>알파고와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이세돌의</a:t>
            </a:r>
            <a:r>
              <a:rPr lang="ko-KR" altLang="en-US" sz="1600" dirty="0"/>
              <a:t> 대국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765800" y="5918201"/>
            <a:ext cx="3325814" cy="651933"/>
          </a:xfrm>
        </p:spPr>
        <p:txBody>
          <a:bodyPr/>
          <a:lstStyle/>
          <a:p>
            <a:r>
              <a:rPr lang="ko-KR" altLang="en-US" dirty="0"/>
              <a:t>중앙일보</a:t>
            </a:r>
            <a:r>
              <a:rPr lang="en-US" altLang="ko-KR" dirty="0"/>
              <a:t>: https://www.joongang.co.kr/article/2507487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5499" y="1062151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인공지능 </a:t>
            </a:r>
            <a:r>
              <a:rPr lang="ko-KR" altLang="en-US" sz="1600"/>
              <a:t>논문 출판 경향</a:t>
            </a:r>
            <a:endParaRPr lang="ko-KR" altLang="en-US" sz="1600" dirty="0"/>
          </a:p>
        </p:txBody>
      </p:sp>
      <p:pic>
        <p:nvPicPr>
          <p:cNvPr id="1028" name="Picture 4" descr="https://alphafold.ebi.ac.uk/assets/img/d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42" y="5030114"/>
            <a:ext cx="3122158" cy="7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5616" y="5862815"/>
            <a:ext cx="363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AlphaZero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AlphaFold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GNoME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pic>
        <p:nvPicPr>
          <p:cNvPr id="1030" name="Picture 6" descr="https://upload.wikimedia.org/wikipedia/commons/thumb/4/4d/OpenAI_Logo.svg/250px-OpenAI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799" y="5011995"/>
            <a:ext cx="2752725" cy="7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04243" y="5862815"/>
            <a:ext cx="326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ChatGPT</a:t>
            </a:r>
            <a:r>
              <a:rPr lang="en-US" altLang="ko-KR" sz="2000" dirty="0"/>
              <a:t>, DALLE, </a:t>
            </a:r>
            <a:r>
              <a:rPr lang="en-US" altLang="ko-KR" sz="2000" dirty="0" err="1"/>
              <a:t>Sora</a:t>
            </a:r>
            <a:r>
              <a:rPr lang="en-US" altLang="ko-KR" sz="2000" dirty="0"/>
              <a:t>, …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00296-5B52-4532-B001-BE87B797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ECD3C-7D9F-48CE-8F05-CB3D2E4DC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95" y="1366014"/>
            <a:ext cx="4590910" cy="31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131841" y="5918201"/>
            <a:ext cx="5959774" cy="651933"/>
          </a:xfrm>
        </p:spPr>
        <p:txBody>
          <a:bodyPr/>
          <a:lstStyle/>
          <a:p>
            <a:r>
              <a:rPr lang="en-US" altLang="ko-KR" dirty="0"/>
              <a:t>https://blogs.nvidia.com/blog/whats-difference-artificial-intelligence-machine-learning-deep-learning-ai/</a:t>
            </a:r>
            <a:endParaRPr lang="ko-KR" altLang="en-US" dirty="0"/>
          </a:p>
        </p:txBody>
      </p:sp>
      <p:pic>
        <p:nvPicPr>
          <p:cNvPr id="2050" name="Picture 2" descr="What's the difference between Artificial Intelligence (AI), Machine Learning, and Deep Learning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/>
          <a:stretch/>
        </p:blipFill>
        <p:spPr bwMode="auto">
          <a:xfrm>
            <a:off x="78812" y="639000"/>
            <a:ext cx="8819655" cy="523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5536" y="5733256"/>
            <a:ext cx="83529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명시적인 프로그래밍 없이 컴퓨터가 학습하는 능력을 갖추게 하는 연구분야</a:t>
            </a:r>
            <a:r>
              <a:rPr lang="en-US" altLang="ko-KR" sz="1400" dirty="0"/>
              <a:t>” </a:t>
            </a:r>
            <a:r>
              <a:rPr lang="ko-KR" altLang="en-US" sz="1400" dirty="0"/>
              <a:t> </a:t>
            </a:r>
            <a:r>
              <a:rPr lang="en-US" altLang="ko-KR" sz="1400" dirty="0"/>
              <a:t>Arthur</a:t>
            </a:r>
            <a:r>
              <a:rPr lang="ko-KR" altLang="en-US" sz="1400" dirty="0"/>
              <a:t> </a:t>
            </a:r>
            <a:r>
              <a:rPr lang="en-US" altLang="ko-KR" sz="1400" dirty="0"/>
              <a:t>Samuel , 1959</a:t>
            </a:r>
          </a:p>
          <a:p>
            <a:r>
              <a:rPr lang="en-US" altLang="ko-KR" sz="1100" dirty="0"/>
              <a:t>"the field of study that gives computers the ability to learn without being explicitly programmed."</a:t>
            </a:r>
            <a:endParaRPr lang="ko-KR" altLang="en-US" sz="11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3BA61-B660-42EE-950F-C45F8F30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8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모델을 활용한 문제 해결</a:t>
            </a:r>
          </a:p>
        </p:txBody>
      </p:sp>
      <p:pic>
        <p:nvPicPr>
          <p:cNvPr id="3074" name="Picture 2" descr="스크린샷 2018-05-23 오후 11.40.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42532"/>
            <a:ext cx="4053054" cy="20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스크린샷 2018-05-23 오후 11.41.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5" y="2685436"/>
            <a:ext cx="4059559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스크린샷 2018-05-23 오후 11.44.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12915"/>
            <a:ext cx="4053054" cy="161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4274" y="836712"/>
            <a:ext cx="46474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적절한 규칙을 찾기 위한 수많은 실험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전통적인 </a:t>
            </a:r>
            <a:r>
              <a:rPr lang="en-US" altLang="ko-KR" dirty="0"/>
              <a:t>trial &amp; error </a:t>
            </a:r>
            <a:r>
              <a:rPr lang="ko-KR" altLang="en-US" dirty="0"/>
              <a:t>방식을 통한 현상 해석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많은 시간과 비용을 투자해야 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4274" y="2848867"/>
            <a:ext cx="43801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기계학습 모델을 활용한 개발 과정 가속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데이터에 숨겨진 패턴을 찾아 데이터를 나타낼 수 있는 모델을 학습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데이터의 확률 분포를 학습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6588224" y="5918201"/>
            <a:ext cx="2503390" cy="6519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24274" y="4976008"/>
            <a:ext cx="46741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/>
              <a:t>Active learning</a:t>
            </a:r>
            <a:r>
              <a:rPr lang="ko-KR" altLang="en-US" b="1" dirty="0"/>
              <a:t>을 통한 </a:t>
            </a:r>
            <a:r>
              <a:rPr lang="en-US" altLang="ko-KR" b="1" dirty="0"/>
              <a:t>closed-loop </a:t>
            </a:r>
            <a:r>
              <a:rPr lang="ko-KR" altLang="en-US" b="1" dirty="0"/>
              <a:t>완성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기계학습으로 예측된 </a:t>
            </a:r>
            <a:r>
              <a:rPr lang="en-US" altLang="ko-KR" dirty="0"/>
              <a:t>target</a:t>
            </a:r>
            <a:r>
              <a:rPr lang="ko-KR" altLang="en-US" dirty="0"/>
              <a:t>에 대해</a:t>
            </a:r>
            <a:r>
              <a:rPr lang="en-US" altLang="ko-KR" dirty="0"/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i="1" dirty="0"/>
              <a:t>(1) </a:t>
            </a:r>
            <a:r>
              <a:rPr lang="ko-KR" altLang="en-US" i="1" dirty="0"/>
              <a:t>실험을 통해 새로운 </a:t>
            </a:r>
            <a:r>
              <a:rPr lang="ko-KR" altLang="en-US" i="1" u="sng" dirty="0"/>
              <a:t>데이터를 생성</a:t>
            </a:r>
            <a:r>
              <a:rPr lang="ko-KR" altLang="en-US" i="1" dirty="0"/>
              <a:t>하고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(2) </a:t>
            </a:r>
            <a:r>
              <a:rPr lang="ko-KR" altLang="en-US" i="1" dirty="0"/>
              <a:t>생성된 데이터를 </a:t>
            </a:r>
            <a:r>
              <a:rPr lang="ko-KR" altLang="en-US" i="1" u="sng" dirty="0"/>
              <a:t>다시 모델에 학습</a:t>
            </a:r>
            <a:r>
              <a:rPr lang="ko-KR" altLang="en-US" i="1" dirty="0"/>
              <a:t>시켜 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모델을 지속적으로 업데이트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574EE-E975-40E5-A12C-53425BBA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0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4" y="620688"/>
            <a:ext cx="7148054" cy="60267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</a:t>
            </a:r>
            <a:r>
              <a:rPr lang="en-US" altLang="ko-KR" dirty="0"/>
              <a:t>(Machine learning, ML)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7668344" y="5918201"/>
            <a:ext cx="1423270" cy="651933"/>
          </a:xfrm>
        </p:spPr>
        <p:txBody>
          <a:bodyPr/>
          <a:lstStyle/>
          <a:p>
            <a:r>
              <a:rPr lang="en-US" altLang="ko-KR" dirty="0" err="1"/>
              <a:t>arXiv</a:t>
            </a:r>
            <a:r>
              <a:rPr lang="en-US" altLang="ko-KR" dirty="0"/>
              <a:t>: 2204.09579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476F78-7EF2-4F97-9275-C6F8439F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3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&amp; Dimension reduction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스크린샷 2018-05-24 오전 12.10.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1" y="764704"/>
            <a:ext cx="5131697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스크린샷 2018-05-24 오전 12.12.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966839"/>
            <a:ext cx="5136505" cy="3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군집화 </a:t>
            </a:r>
            <a:r>
              <a:rPr lang="en-US" altLang="ko-KR" sz="1600" dirty="0"/>
              <a:t>Clustering</a:t>
            </a:r>
            <a:r>
              <a:rPr lang="en-US" altLang="ko-KR" b="1" dirty="0"/>
              <a:t> </a:t>
            </a:r>
          </a:p>
          <a:p>
            <a:pPr>
              <a:spcAft>
                <a:spcPts val="600"/>
              </a:spcAft>
            </a:pPr>
            <a:r>
              <a:rPr lang="ko-KR" altLang="en-US" dirty="0" err="1"/>
              <a:t>데이터간의</a:t>
            </a:r>
            <a:r>
              <a:rPr lang="ko-KR" altLang="en-US" dirty="0"/>
              <a:t> 유사도를 측정하여 비슷한 데이터를 묶는 방법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분포 파악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K-means, DBSCAN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8118" y="3212976"/>
            <a:ext cx="369837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차원 축소 </a:t>
            </a:r>
            <a:r>
              <a:rPr lang="en-US" altLang="ko-KR" sz="1600" dirty="0"/>
              <a:t>Dimension reduction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데이터의 차원을 축소하여 무의미한 데이터를 제거하고 시각화를 가능케함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이상치 탐지</a:t>
            </a:r>
            <a:r>
              <a:rPr lang="en-US" altLang="ko-KR" i="1" dirty="0"/>
              <a:t>, </a:t>
            </a:r>
            <a:r>
              <a:rPr lang="ko-KR" altLang="en-US" i="1" dirty="0"/>
              <a:t>데이터 압축</a:t>
            </a:r>
            <a:endParaRPr lang="en-US" altLang="ko-KR" i="1" dirty="0"/>
          </a:p>
          <a:p>
            <a:pPr>
              <a:spcAft>
                <a:spcPts val="600"/>
              </a:spcAft>
            </a:pPr>
            <a:r>
              <a:rPr lang="en-US" altLang="ko-KR" i="1" dirty="0"/>
              <a:t>PCA, t-SNE, U-MAP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10769-DFCC-4EBF-A220-332F72D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5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&amp; Regression</a:t>
            </a:r>
            <a:endParaRPr lang="ko-KR" altLang="en-US" dirty="0"/>
          </a:p>
        </p:txBody>
      </p:sp>
      <p:pic>
        <p:nvPicPr>
          <p:cNvPr id="6" name="Picture 2" descr="스크린샷 2018-05-23 오후 11.57.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764704"/>
            <a:ext cx="5121298" cy="19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스크린샷 2018-05-24 오전 12.01.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" y="2845093"/>
            <a:ext cx="5121298" cy="285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38119" y="836712"/>
            <a:ext cx="35603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분류 </a:t>
            </a:r>
            <a:r>
              <a:rPr lang="en-US" altLang="ko-KR" sz="1600" dirty="0"/>
              <a:t>Classification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데이터를 특정 </a:t>
            </a:r>
            <a:r>
              <a:rPr lang="en-US" altLang="ko-KR" dirty="0"/>
              <a:t>class</a:t>
            </a:r>
            <a:r>
              <a:rPr lang="ko-KR" altLang="en-US" dirty="0"/>
              <a:t>에 할당</a:t>
            </a:r>
            <a:r>
              <a:rPr lang="en-US" altLang="ko-KR" dirty="0"/>
              <a:t> / </a:t>
            </a:r>
            <a:r>
              <a:rPr lang="ko-KR" altLang="en-US" dirty="0"/>
              <a:t>클래스에 대한 확률로 표현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스팸일 확률 </a:t>
            </a:r>
            <a:r>
              <a:rPr lang="en-US" altLang="ko-KR" i="1" dirty="0"/>
              <a:t>75%</a:t>
            </a:r>
          </a:p>
          <a:p>
            <a:pPr>
              <a:spcAft>
                <a:spcPts val="600"/>
              </a:spcAft>
            </a:pPr>
            <a:r>
              <a:rPr lang="ko-KR" altLang="en-US" i="1" dirty="0"/>
              <a:t>적절한 </a:t>
            </a:r>
            <a:r>
              <a:rPr lang="en-US" altLang="ko-KR" i="1" dirty="0"/>
              <a:t>cutoff</a:t>
            </a:r>
            <a:r>
              <a:rPr lang="ko-KR" altLang="en-US" i="1" dirty="0"/>
              <a:t>를 정해야 함</a:t>
            </a:r>
            <a:endParaRPr lang="en-US" altLang="ko-KR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38118" y="2999439"/>
            <a:ext cx="3698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회귀 </a:t>
            </a:r>
            <a:r>
              <a:rPr lang="en-US" altLang="ko-KR" sz="1600" dirty="0"/>
              <a:t>Regression 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주어진 데이터의 확률분포를 기반으로</a:t>
            </a:r>
            <a:r>
              <a:rPr lang="en-US" altLang="ko-KR" dirty="0"/>
              <a:t>, </a:t>
            </a:r>
            <a:r>
              <a:rPr lang="ko-KR" altLang="en-US" dirty="0"/>
              <a:t>새로운 데이터의 값을 예측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/>
              <a:t>예</a:t>
            </a:r>
            <a:r>
              <a:rPr lang="en-US" altLang="ko-KR" i="1" dirty="0"/>
              <a:t>) </a:t>
            </a:r>
            <a:r>
              <a:rPr lang="ko-KR" altLang="en-US" i="1" dirty="0"/>
              <a:t>내일 낮 온도</a:t>
            </a:r>
            <a:endParaRPr lang="en-US" altLang="ko-KR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49699" y="5807278"/>
            <a:ext cx="857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Machine learning: Gaussian processor, </a:t>
            </a:r>
            <a:r>
              <a:rPr lang="en-US" altLang="ko-KR" dirty="0" err="1"/>
              <a:t>XGBoost</a:t>
            </a:r>
            <a:r>
              <a:rPr lang="en-US" altLang="ko-KR" dirty="0"/>
              <a:t>, Support vector machine, …</a:t>
            </a:r>
          </a:p>
          <a:p>
            <a:r>
              <a:rPr lang="en-US" altLang="ko-KR" dirty="0"/>
              <a:t>Deep learning: Neural network (large parameters)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117F77-A491-4BFA-9001-796E823F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0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21B7F-D6D0-4C4F-81DD-35ECFFC84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스크린샷 2018-05-28 오후 11.46.55">
            <a:extLst>
              <a:ext uri="{FF2B5EF4-FFF2-40B4-BE49-F238E27FC236}">
                <a16:creationId xmlns:a16="http://schemas.microsoft.com/office/drawing/2014/main" id="{32F1585B-8792-44E2-BA5E-96FB4A85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05" y="630938"/>
            <a:ext cx="3257871" cy="24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스크린샷 2018-05-28 오후 11.52.13">
            <a:extLst>
              <a:ext uri="{FF2B5EF4-FFF2-40B4-BE49-F238E27FC236}">
                <a16:creationId xmlns:a16="http://schemas.microsoft.com/office/drawing/2014/main" id="{BE01CB1F-175E-4821-848F-94820708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5" y="3333502"/>
            <a:ext cx="3730179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F7446A-ED3A-4B1B-A4AC-524BF2A5D6E0}"/>
              </a:ext>
            </a:extLst>
          </p:cNvPr>
          <p:cNvSpPr txBox="1"/>
          <p:nvPr/>
        </p:nvSpPr>
        <p:spPr>
          <a:xfrm>
            <a:off x="3665234" y="667435"/>
            <a:ext cx="54787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알고리즘 </a:t>
            </a:r>
            <a:r>
              <a:rPr lang="en-US" altLang="ko-KR" b="1" dirty="0"/>
              <a:t>vs </a:t>
            </a:r>
            <a:r>
              <a:rPr lang="ko-KR" altLang="en-US" b="1" dirty="0"/>
              <a:t>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양질의 많은 데이터가 주어진다면</a:t>
            </a:r>
            <a:r>
              <a:rPr lang="en-US" altLang="ko-KR" dirty="0"/>
              <a:t>, </a:t>
            </a:r>
            <a:r>
              <a:rPr lang="ko-KR" altLang="en-US" dirty="0"/>
              <a:t>알고리즘에 관계 없이 높은 성능을 낼 수 있음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데이터 확보에는 한계가 있으므로 결국 알고리즘 또한 중요함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i="1" dirty="0">
                <a:solidFill>
                  <a:srgbClr val="0070C0"/>
                </a:solidFill>
              </a:rPr>
              <a:t>고품질의 많은 데이터를 확보하는 것이 가장 중요함</a:t>
            </a:r>
            <a:endParaRPr lang="en-US" altLang="ko-KR" i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78C8-A6CB-4A8C-BD3C-9D741C49DA76}"/>
              </a:ext>
            </a:extLst>
          </p:cNvPr>
          <p:cNvSpPr txBox="1"/>
          <p:nvPr/>
        </p:nvSpPr>
        <p:spPr>
          <a:xfrm>
            <a:off x="3923928" y="3453013"/>
            <a:ext cx="5167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일반화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훈련 데이터는 실제로 예측하려는 새로운 데이터들의 분포를 대표해야 함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dirty="0"/>
              <a:t>좌측 그림에서 </a:t>
            </a:r>
            <a:r>
              <a:rPr lang="ko-KR" altLang="en-US" sz="1600" dirty="0">
                <a:solidFill>
                  <a:srgbClr val="0070C0"/>
                </a:solidFill>
              </a:rPr>
              <a:t>훈련 데이터 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ko-KR" altLang="en-US" sz="1600" dirty="0">
                <a:solidFill>
                  <a:srgbClr val="0070C0"/>
                </a:solidFill>
              </a:rPr>
              <a:t>파란색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  <a:r>
              <a:rPr lang="ko-KR" altLang="en-US" sz="1600" dirty="0"/>
              <a:t>는 </a:t>
            </a:r>
            <a:r>
              <a:rPr lang="ko-KR" altLang="en-US" sz="1600" dirty="0">
                <a:solidFill>
                  <a:srgbClr val="FF0000"/>
                </a:solidFill>
              </a:rPr>
              <a:t>새로운 데이터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붉은색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를 대표하지 못했기 때문에 큰 오차를 발생시킴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7D45A-7889-41C4-A0FD-6757D5FBE274}"/>
              </a:ext>
            </a:extLst>
          </p:cNvPr>
          <p:cNvSpPr txBox="1"/>
          <p:nvPr/>
        </p:nvSpPr>
        <p:spPr>
          <a:xfrm>
            <a:off x="251520" y="4998448"/>
            <a:ext cx="835292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낮은 품질의 데이터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특성 </a:t>
            </a:r>
            <a:r>
              <a:rPr lang="en-US" altLang="ko-KR" dirty="0"/>
              <a:t>(feature)</a:t>
            </a:r>
            <a:r>
              <a:rPr lang="ko-KR" altLang="en-US" dirty="0"/>
              <a:t>이 누락된 데이터나</a:t>
            </a:r>
            <a:r>
              <a:rPr lang="en-US" altLang="ko-KR" dirty="0"/>
              <a:t>, </a:t>
            </a:r>
            <a:r>
              <a:rPr lang="ko-KR" altLang="en-US" dirty="0"/>
              <a:t>특성 혹은 레이블 </a:t>
            </a:r>
            <a:r>
              <a:rPr lang="en-US" altLang="ko-KR" dirty="0"/>
              <a:t>(label)</a:t>
            </a:r>
            <a:r>
              <a:rPr lang="ko-KR" altLang="en-US" dirty="0"/>
              <a:t>에 노이즈가 큰 경우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10D07-C4F1-483C-A47F-2A387F6E71C0}"/>
              </a:ext>
            </a:extLst>
          </p:cNvPr>
          <p:cNvSpPr txBox="1"/>
          <p:nvPr/>
        </p:nvSpPr>
        <p:spPr>
          <a:xfrm>
            <a:off x="251520" y="5865425"/>
            <a:ext cx="84249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무의미한 특성</a:t>
            </a:r>
            <a:endParaRPr lang="en-US" altLang="ko-KR" b="1" dirty="0"/>
          </a:p>
          <a:p>
            <a:pPr>
              <a:spcAft>
                <a:spcPts val="600"/>
              </a:spcAft>
            </a:pPr>
            <a:r>
              <a:rPr lang="ko-KR" altLang="en-US" dirty="0"/>
              <a:t>목표로 하는 모델 성능과 필요 없는 특성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E7CA6-7E5E-4DC5-A923-48BFB17A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6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A66B8-C9E3-4B08-BC5F-74C7F56C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알고리즘의 중요성</a:t>
            </a:r>
          </a:p>
        </p:txBody>
      </p:sp>
      <p:pic>
        <p:nvPicPr>
          <p:cNvPr id="2050" name="Picture 2" descr="스크린샷 2018-05-29 오전 11.57.16">
            <a:extLst>
              <a:ext uri="{FF2B5EF4-FFF2-40B4-BE49-F238E27FC236}">
                <a16:creationId xmlns:a16="http://schemas.microsoft.com/office/drawing/2014/main" id="{A45A0F51-3B25-4ABA-B18B-CB6F6527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03253"/>
            <a:ext cx="5041205" cy="21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3C10C-B85E-45EE-9764-D4D7030A1D84}"/>
              </a:ext>
            </a:extLst>
          </p:cNvPr>
          <p:cNvSpPr txBox="1"/>
          <p:nvPr/>
        </p:nvSpPr>
        <p:spPr>
          <a:xfrm>
            <a:off x="162001" y="736023"/>
            <a:ext cx="7498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과대적합 </a:t>
            </a:r>
            <a:r>
              <a:rPr lang="en-US" altLang="ko-KR" sz="1600" dirty="0"/>
              <a:t>Overfitting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모델이 데이터의 세부적인 부분을 학습하여</a:t>
            </a:r>
            <a:r>
              <a:rPr lang="en-US" altLang="ko-KR" dirty="0"/>
              <a:t>, </a:t>
            </a:r>
            <a:r>
              <a:rPr lang="ko-KR" altLang="en-US" dirty="0"/>
              <a:t>새로운 데이터에 대해 틀린 예측을 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일반적으로 문제의 복잡도보다 모델의 파라미터 수가 더 많을 때 발생하며</a:t>
            </a:r>
            <a:r>
              <a:rPr lang="en-US" altLang="ko-KR" sz="1600" i="1" dirty="0"/>
              <a:t>, </a:t>
            </a:r>
            <a:br>
              <a:rPr lang="en-US" altLang="ko-KR" sz="1600" i="1" dirty="0"/>
            </a:br>
            <a:r>
              <a:rPr lang="ko-KR" altLang="en-US" sz="1600" i="1" dirty="0"/>
              <a:t>단순한 모델을 사용하거나 특성 수를 줄여 해결할 수 있음</a:t>
            </a:r>
            <a:endParaRPr lang="en-US" altLang="ko-KR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07BE3-56A0-4B74-9355-F4C94E0ACC00}"/>
              </a:ext>
            </a:extLst>
          </p:cNvPr>
          <p:cNvSpPr txBox="1"/>
          <p:nvPr/>
        </p:nvSpPr>
        <p:spPr>
          <a:xfrm>
            <a:off x="162001" y="4869160"/>
            <a:ext cx="68115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과소적합 </a:t>
            </a:r>
            <a:r>
              <a:rPr lang="en-US" altLang="ko-KR" dirty="0"/>
              <a:t>Underfitting</a:t>
            </a:r>
          </a:p>
          <a:p>
            <a:pPr>
              <a:spcAft>
                <a:spcPts val="600"/>
              </a:spcAft>
            </a:pPr>
            <a:r>
              <a:rPr lang="ko-KR" altLang="en-US" dirty="0"/>
              <a:t>모델이 단순하여 데이터를 충분히 학습하지 못하는 경우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sz="1600" i="1" dirty="0"/>
              <a:t>보다 복잡한 모델을 사용하거나 특성을 추가하여 해결할 수 있음</a:t>
            </a:r>
            <a:endParaRPr lang="en-US" altLang="ko-KR" sz="1600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BEE1C-07FD-4A97-AC64-A4E96B2B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2159F-2A17-4C7A-841F-B2A334D244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3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1940</TotalTime>
  <Words>1024</Words>
  <Application>Microsoft Office PowerPoint</Application>
  <PresentationFormat>화면 슬라이드 쇼(4:3)</PresentationFormat>
  <Paragraphs>178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인공지능을 활용한 소재 연구</vt:lpstr>
      <vt:lpstr>인공지능</vt:lpstr>
      <vt:lpstr>인공지능</vt:lpstr>
      <vt:lpstr>기계학습 모델을 활용한 문제 해결</vt:lpstr>
      <vt:lpstr>기계학습 (Machine learning, ML)</vt:lpstr>
      <vt:lpstr>Clustering &amp; Dimension reduction</vt:lpstr>
      <vt:lpstr>Classification &amp; Regression</vt:lpstr>
      <vt:lpstr>데이터의 중요성</vt:lpstr>
      <vt:lpstr>알고리즘의 중요성</vt:lpstr>
      <vt:lpstr>테스트와 검증</vt:lpstr>
      <vt:lpstr>실습 1: Machine learning</vt:lpstr>
      <vt:lpstr>환경 구축 - WSL</vt:lpstr>
      <vt:lpstr>환경 구축 – Anaconda and VSCode</vt:lpstr>
      <vt:lpstr>환경 구축 – Github</vt:lpstr>
      <vt:lpstr>환경 구축 - Python</vt:lpstr>
      <vt:lpstr>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Jin-Hoon Yang</dc:creator>
  <cp:lastModifiedBy>Yang Jin-Hoon</cp:lastModifiedBy>
  <cp:revision>39</cp:revision>
  <dcterms:created xsi:type="dcterms:W3CDTF">2024-02-18T06:02:57Z</dcterms:created>
  <dcterms:modified xsi:type="dcterms:W3CDTF">2024-02-20T01:15:03Z</dcterms:modified>
</cp:coreProperties>
</file>